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60" r:id="rId1"/>
  </p:sldMasterIdLst>
  <p:notesMasterIdLst>
    <p:notesMasterId r:id="rId76"/>
  </p:notesMasterIdLst>
  <p:sldIdLst>
    <p:sldId id="256" r:id="rId2"/>
    <p:sldId id="257" r:id="rId3"/>
    <p:sldId id="258" r:id="rId4"/>
    <p:sldId id="259" r:id="rId5"/>
    <p:sldId id="261" r:id="rId6"/>
    <p:sldId id="260" r:id="rId7"/>
    <p:sldId id="263" r:id="rId8"/>
    <p:sldId id="264" r:id="rId9"/>
    <p:sldId id="337" r:id="rId10"/>
    <p:sldId id="338" r:id="rId11"/>
    <p:sldId id="339" r:id="rId12"/>
    <p:sldId id="340" r:id="rId13"/>
    <p:sldId id="341" r:id="rId14"/>
    <p:sldId id="342" r:id="rId15"/>
    <p:sldId id="343" r:id="rId16"/>
    <p:sldId id="346" r:id="rId17"/>
    <p:sldId id="347" r:id="rId18"/>
    <p:sldId id="345" r:id="rId19"/>
    <p:sldId id="344" r:id="rId20"/>
    <p:sldId id="360" r:id="rId21"/>
    <p:sldId id="349" r:id="rId22"/>
    <p:sldId id="368" r:id="rId23"/>
    <p:sldId id="369" r:id="rId24"/>
    <p:sldId id="348" r:id="rId25"/>
    <p:sldId id="350" r:id="rId26"/>
    <p:sldId id="351" r:id="rId27"/>
    <p:sldId id="352" r:id="rId28"/>
    <p:sldId id="353" r:id="rId29"/>
    <p:sldId id="354" r:id="rId30"/>
    <p:sldId id="357" r:id="rId31"/>
    <p:sldId id="358" r:id="rId32"/>
    <p:sldId id="359" r:id="rId33"/>
    <p:sldId id="375" r:id="rId34"/>
    <p:sldId id="376" r:id="rId35"/>
    <p:sldId id="377" r:id="rId36"/>
    <p:sldId id="378" r:id="rId37"/>
    <p:sldId id="379" r:id="rId38"/>
    <p:sldId id="382" r:id="rId39"/>
    <p:sldId id="380" r:id="rId40"/>
    <p:sldId id="383" r:id="rId41"/>
    <p:sldId id="384" r:id="rId42"/>
    <p:sldId id="361" r:id="rId43"/>
    <p:sldId id="362" r:id="rId44"/>
    <p:sldId id="363" r:id="rId45"/>
    <p:sldId id="364" r:id="rId46"/>
    <p:sldId id="365" r:id="rId47"/>
    <p:sldId id="366" r:id="rId48"/>
    <p:sldId id="367" r:id="rId49"/>
    <p:sldId id="370" r:id="rId50"/>
    <p:sldId id="371" r:id="rId51"/>
    <p:sldId id="373" r:id="rId52"/>
    <p:sldId id="374" r:id="rId53"/>
    <p:sldId id="381" r:id="rId54"/>
    <p:sldId id="265" r:id="rId55"/>
    <p:sldId id="267" r:id="rId56"/>
    <p:sldId id="275" r:id="rId57"/>
    <p:sldId id="372" r:id="rId58"/>
    <p:sldId id="336" r:id="rId59"/>
    <p:sldId id="299" r:id="rId60"/>
    <p:sldId id="300" r:id="rId61"/>
    <p:sldId id="306" r:id="rId62"/>
    <p:sldId id="307" r:id="rId63"/>
    <p:sldId id="318" r:id="rId64"/>
    <p:sldId id="319" r:id="rId65"/>
    <p:sldId id="320" r:id="rId66"/>
    <p:sldId id="322" r:id="rId67"/>
    <p:sldId id="323" r:id="rId68"/>
    <p:sldId id="324" r:id="rId69"/>
    <p:sldId id="326" r:id="rId70"/>
    <p:sldId id="325" r:id="rId71"/>
    <p:sldId id="327" r:id="rId72"/>
    <p:sldId id="328" r:id="rId73"/>
    <p:sldId id="329" r:id="rId74"/>
    <p:sldId id="330" r:id="rId75"/>
  </p:sldIdLst>
  <p:sldSz cx="9144000" cy="5143500" type="screen16x9"/>
  <p:notesSz cx="6858000" cy="9144000"/>
  <p:embeddedFontLst>
    <p:embeddedFont>
      <p:font typeface="a소나무L" panose="02020600000000000000" pitchFamily="18" charset="-127"/>
      <p:regular r:id="rId77"/>
    </p:embeddedFont>
    <p:embeddedFont>
      <p:font typeface="a스마일L" panose="02020600000000000000" pitchFamily="18" charset="-127"/>
      <p:regular r:id="rId78"/>
    </p:embeddedFont>
    <p:embeddedFont>
      <p:font typeface="맑은 고딕" panose="020B0503020000020004" pitchFamily="50" charset="-127"/>
      <p:regular r:id="rId79"/>
      <p:bold r:id="rId80"/>
    </p:embeddedFont>
    <p:embeddedFont>
      <p:font typeface="a고인돌" panose="02020600000000000000" pitchFamily="18" charset="-127"/>
      <p:regular r:id="rId81"/>
    </p:embeddedFont>
    <p:embeddedFont>
      <p:font typeface="a소나무B" panose="02020600000000000000" pitchFamily="18" charset="-127"/>
      <p:regular r:id="rId82"/>
    </p:embeddedFont>
    <p:embeddedFont>
      <p:font typeface="a스마일B" panose="02020600000000000000" pitchFamily="18" charset="-127"/>
      <p:regular r:id="rId83"/>
    </p:embeddedFont>
    <p:embeddedFont>
      <p:font typeface="Candara" panose="020E0502030303020204" pitchFamily="34" charset="0"/>
      <p:regular r:id="rId84"/>
      <p:bold r:id="rId85"/>
      <p:italic r:id="rId86"/>
      <p:boldItalic r:id="rId87"/>
    </p:embeddedFont>
    <p:embeddedFont>
      <p:font typeface="HY그래픽M" panose="02030600000101010101" pitchFamily="18" charset="-127"/>
      <p:regular r:id="rId8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5" d="100"/>
          <a:sy n="145" d="100"/>
        </p:scale>
        <p:origin x="62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notesMaster" Target="notesMasters/notesMaster1.xml"/><Relationship Id="rId84" Type="http://schemas.openxmlformats.org/officeDocument/2006/relationships/font" Target="fonts/font8.fntdata"/><Relationship Id="rId89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font" Target="fonts/font3.fntdata"/><Relationship Id="rId87" Type="http://schemas.openxmlformats.org/officeDocument/2006/relationships/font" Target="fonts/font11.fntdata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font" Target="fonts/font6.fntdata"/><Relationship Id="rId90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font" Target="fonts/font1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font" Target="fonts/font4.fntdata"/><Relationship Id="rId85" Type="http://schemas.openxmlformats.org/officeDocument/2006/relationships/font" Target="fonts/font9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font" Target="fonts/font7.fntdata"/><Relationship Id="rId88" Type="http://schemas.openxmlformats.org/officeDocument/2006/relationships/font" Target="fonts/font12.fntdata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font" Target="fonts/font2.fntdata"/><Relationship Id="rId81" Type="http://schemas.openxmlformats.org/officeDocument/2006/relationships/font" Target="fonts/font5.fntdata"/><Relationship Id="rId86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58D508-F068-409E-9D7E-8FF6DEBD85F6}" type="datetimeFigureOut">
              <a:rPr lang="ko-KR" altLang="en-US" smtClean="0"/>
              <a:t>2020-08-25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961C5F-E4D8-4216-97E8-8AFBC940F5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3321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61C5F-E4D8-4216-97E8-8AFBC940F52D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39086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61C5F-E4D8-4216-97E8-8AFBC940F52D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99643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61C5F-E4D8-4216-97E8-8AFBC940F52D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94092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61C5F-E4D8-4216-97E8-8AFBC940F52D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41639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61C5F-E4D8-4216-97E8-8AFBC940F52D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49492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61C5F-E4D8-4216-97E8-8AFBC940F52D}" type="slidenum">
              <a:rPr lang="ko-KR" altLang="en-US" smtClean="0"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561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61C5F-E4D8-4216-97E8-8AFBC940F52D}" type="slidenum">
              <a:rPr lang="ko-KR" altLang="en-US" smtClean="0"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88686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61C5F-E4D8-4216-97E8-8AFBC940F52D}" type="slidenum">
              <a:rPr lang="ko-KR" altLang="en-US" smtClean="0"/>
              <a:t>49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42574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61C5F-E4D8-4216-97E8-8AFBC940F52D}" type="slidenum">
              <a:rPr lang="ko-KR" altLang="en-US" smtClean="0"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3912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61C5F-E4D8-4216-97E8-8AFBC940F52D}" type="slidenum">
              <a:rPr lang="ko-KR" altLang="en-US" smtClean="0"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71482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61C5F-E4D8-4216-97E8-8AFBC940F52D}" type="slidenum">
              <a:rPr lang="ko-KR" altLang="en-US" smtClean="0"/>
              <a:t>52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9722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61C5F-E4D8-4216-97E8-8AFBC940F52D}" type="slidenum">
              <a:rPr lang="ko-KR" altLang="en-US" smtClean="0"/>
              <a:t>59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79544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61C5F-E4D8-4216-97E8-8AFBC940F52D}" type="slidenum">
              <a:rPr lang="ko-KR" altLang="en-US" smtClean="0"/>
              <a:t>60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7954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61C5F-E4D8-4216-97E8-8AFBC940F52D}" type="slidenum">
              <a:rPr lang="ko-KR" altLang="en-US" smtClean="0"/>
              <a:t>61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79544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61C5F-E4D8-4216-97E8-8AFBC940F52D}" type="slidenum">
              <a:rPr lang="ko-KR" altLang="en-US" smtClean="0"/>
              <a:t>62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79544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61C5F-E4D8-4216-97E8-8AFBC940F52D}" type="slidenum">
              <a:rPr lang="ko-KR" altLang="en-US" smtClean="0"/>
              <a:t>65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79544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61C5F-E4D8-4216-97E8-8AFBC940F52D}" type="slidenum">
              <a:rPr lang="ko-KR" altLang="en-US" smtClean="0"/>
              <a:t>66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79544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61C5F-E4D8-4216-97E8-8AFBC940F52D}" type="slidenum">
              <a:rPr lang="ko-KR" altLang="en-US" smtClean="0"/>
              <a:t>67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7954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171450"/>
            <a:ext cx="8695944" cy="452628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4015472"/>
            <a:ext cx="8723376" cy="998685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00150"/>
            <a:ext cx="7772400" cy="1335081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667001"/>
            <a:ext cx="6400800" cy="11049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732C0-43D5-43C9-BAB9-F86D5C6337EE}" type="datetime1">
              <a:rPr lang="ko-KR" altLang="en-US" smtClean="0"/>
              <a:t>2020-08-25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F21B7-383D-4FB7-A20A-B8B61ABE6402}" type="datetime1">
              <a:rPr lang="ko-KR" altLang="en-US" smtClean="0"/>
              <a:t>2020-08-25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171450"/>
            <a:ext cx="8695944" cy="3552444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9" y="3152694"/>
            <a:ext cx="2876429" cy="535520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3056467"/>
            <a:ext cx="5544515" cy="637604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3065672"/>
            <a:ext cx="5467980" cy="580704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3055631"/>
            <a:ext cx="3308000" cy="488662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3043916"/>
            <a:ext cx="8723376" cy="997406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1847670"/>
            <a:ext cx="7772400" cy="1143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078086"/>
            <a:ext cx="6417734" cy="70485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D287A-38B8-4556-B889-0ACEA51CA8FF}" type="datetime1">
              <a:rPr lang="ko-KR" altLang="en-US" smtClean="0"/>
              <a:t>2020-08-25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D55B5-9C1E-4896-8AC0-2AEE695D3C88}" type="datetime1">
              <a:rPr lang="ko-KR" altLang="en-US" smtClean="0"/>
              <a:t>2020-08-25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009394"/>
            <a:ext cx="3822192" cy="25854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09394"/>
            <a:ext cx="3822192" cy="25854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08585"/>
            <a:ext cx="3822192" cy="47982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3" y="2571751"/>
            <a:ext cx="3820055" cy="202287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008585"/>
            <a:ext cx="3822192" cy="47982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71751"/>
            <a:ext cx="3822192" cy="202287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4C1FF-AFDC-4AE0-A207-64DC7A8EB977}" type="datetime1">
              <a:rPr lang="ko-KR" altLang="en-US" smtClean="0"/>
              <a:t>2020-08-25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49A07-1898-4882-A154-BDDC7C13BB6E}" type="datetime1">
              <a:rPr lang="ko-KR" altLang="en-US" smtClean="0"/>
              <a:t>2020-08-25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171450"/>
            <a:ext cx="8695944" cy="106984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535643"/>
            <a:ext cx="8723376" cy="997406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00298-7B63-4B46-B9B2-665EE0F298A9}" type="datetime1">
              <a:rPr lang="ko-KR" altLang="en-US" smtClean="0"/>
              <a:t>2020-08-25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171450"/>
            <a:ext cx="8695944" cy="106984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1410C-44BA-4C59-A018-9D4F377BAF33}" type="datetime1">
              <a:rPr lang="ko-KR" altLang="en-US" smtClean="0"/>
              <a:t>2020-08-25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686050"/>
            <a:ext cx="3352800" cy="142875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535643"/>
            <a:ext cx="8723376" cy="998685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1714500"/>
            <a:ext cx="3352800" cy="939546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371600"/>
            <a:ext cx="3904076" cy="28575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171450"/>
            <a:ext cx="8695944" cy="452628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4015472"/>
            <a:ext cx="8723376" cy="998685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6" y="254000"/>
            <a:ext cx="3812645" cy="1822451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4" y="2089150"/>
            <a:ext cx="3818467" cy="18161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70179-7AFB-4772-B2C5-A4CBAB8BC584}" type="datetime1">
              <a:rPr lang="ko-KR" altLang="en-US" smtClean="0"/>
              <a:t>2020-08-25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028700"/>
            <a:ext cx="3566160" cy="219456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67978-00A3-4F63-AC03-7A7A23EA7F5F}" type="datetime1">
              <a:rPr lang="ko-KR" altLang="en-US" smtClean="0"/>
              <a:t>2020-08-25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171450"/>
            <a:ext cx="8695944" cy="106984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E21CB-CC8F-4D47-82A8-B1B45E796562}" type="datetime1">
              <a:rPr lang="ko-KR" altLang="en-US" smtClean="0"/>
              <a:t>2020-08-25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535643"/>
            <a:ext cx="8723376" cy="998685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85850"/>
            <a:ext cx="2057400" cy="3365500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85850"/>
            <a:ext cx="6019800" cy="3365501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171450"/>
            <a:ext cx="8695944" cy="185166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259572"/>
            <a:ext cx="8723376" cy="997406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53746"/>
            <a:ext cx="8229600" cy="9395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4687623"/>
            <a:ext cx="378669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10582BA-2B33-4B65-9928-571BD5286AA6}" type="datetime1">
              <a:rPr lang="ko-KR" altLang="en-US" smtClean="0"/>
              <a:t>2020-08-25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9" y="4687623"/>
            <a:ext cx="378669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4687623"/>
            <a:ext cx="1161826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AB252A6-CB13-468F-A6B5-FB3F7AFBF33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8" y="2006600"/>
            <a:ext cx="7408333" cy="25880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1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1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1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1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1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1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1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1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1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18.jpeg"/><Relationship Id="rId7" Type="http://schemas.openxmlformats.org/officeDocument/2006/relationships/image" Target="../media/image24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34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4.jpeg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38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14.jpeg"/><Relationship Id="rId4" Type="http://schemas.openxmlformats.org/officeDocument/2006/relationships/image" Target="../media/image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40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14.jpeg"/><Relationship Id="rId4" Type="http://schemas.openxmlformats.org/officeDocument/2006/relationships/image" Target="../media/image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4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4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32.jpeg"/><Relationship Id="rId4" Type="http://schemas.openxmlformats.org/officeDocument/2006/relationships/image" Target="../media/image4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19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5.jpe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11" Type="http://schemas.openxmlformats.org/officeDocument/2006/relationships/image" Target="../media/image54.png"/><Relationship Id="rId5" Type="http://schemas.openxmlformats.org/officeDocument/2006/relationships/image" Target="../media/image48.jpeg"/><Relationship Id="rId10" Type="http://schemas.openxmlformats.org/officeDocument/2006/relationships/image" Target="../media/image53.jpeg"/><Relationship Id="rId4" Type="http://schemas.openxmlformats.org/officeDocument/2006/relationships/image" Target="../media/image19.jpeg"/><Relationship Id="rId9" Type="http://schemas.openxmlformats.org/officeDocument/2006/relationships/image" Target="../media/image52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6.jpeg"/><Relationship Id="rId7" Type="http://schemas.openxmlformats.org/officeDocument/2006/relationships/image" Target="../media/image63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67.jpg"/><Relationship Id="rId4" Type="http://schemas.openxmlformats.org/officeDocument/2006/relationships/image" Target="../media/image6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jpeg"/><Relationship Id="rId4" Type="http://schemas.openxmlformats.org/officeDocument/2006/relationships/image" Target="../media/image4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7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4.jpeg"/><Relationship Id="rId4" Type="http://schemas.openxmlformats.org/officeDocument/2006/relationships/image" Target="../media/image4.jpe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11.jpeg"/><Relationship Id="rId7" Type="http://schemas.openxmlformats.org/officeDocument/2006/relationships/image" Target="../media/image7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4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79.jpeg"/><Relationship Id="rId4" Type="http://schemas.openxmlformats.org/officeDocument/2006/relationships/image" Target="../media/image10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80.jpeg"/><Relationship Id="rId7" Type="http://schemas.openxmlformats.org/officeDocument/2006/relationships/image" Target="../media/image7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78.jpeg"/><Relationship Id="rId4" Type="http://schemas.openxmlformats.org/officeDocument/2006/relationships/image" Target="../media/image81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image" Target="../media/image85.jpeg"/><Relationship Id="rId7" Type="http://schemas.openxmlformats.org/officeDocument/2006/relationships/image" Target="../media/image8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6.jp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7" Type="http://schemas.openxmlformats.org/officeDocument/2006/relationships/image" Target="../media/image9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96.jpeg"/><Relationship Id="rId4" Type="http://schemas.openxmlformats.org/officeDocument/2006/relationships/image" Target="../media/image82.jpe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98.jpeg"/><Relationship Id="rId7" Type="http://schemas.openxmlformats.org/officeDocument/2006/relationships/image" Target="../media/image9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eg"/><Relationship Id="rId5" Type="http://schemas.openxmlformats.org/officeDocument/2006/relationships/image" Target="../media/image78.jpeg"/><Relationship Id="rId4" Type="http://schemas.openxmlformats.org/officeDocument/2006/relationships/image" Target="../media/image99.jpeg"/><Relationship Id="rId9" Type="http://schemas.openxmlformats.org/officeDocument/2006/relationships/image" Target="../media/image97.jpe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eg"/><Relationship Id="rId5" Type="http://schemas.openxmlformats.org/officeDocument/2006/relationships/image" Target="../media/image14.jpeg"/><Relationship Id="rId4" Type="http://schemas.openxmlformats.org/officeDocument/2006/relationships/image" Target="../media/image12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27584" y="987574"/>
            <a:ext cx="7772400" cy="1731640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>
                <a:latin typeface="a스마일B" panose="02020600000000000000" pitchFamily="18" charset="-127"/>
                <a:ea typeface="a스마일B" panose="02020600000000000000" pitchFamily="18" charset="-127"/>
              </a:rPr>
              <a:t>              </a:t>
            </a:r>
            <a:r>
              <a:rPr lang="en-US" altLang="ko-KR" sz="3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2020</a:t>
            </a:r>
            <a:r>
              <a:rPr lang="ko-KR" altLang="en-US" sz="3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년 </a:t>
            </a:r>
            <a:r>
              <a:rPr lang="en-US" altLang="ko-KR" sz="3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3</a:t>
            </a:r>
            <a:r>
              <a:rPr lang="ko-KR" altLang="en-US" sz="3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차 운영위원회</a:t>
            </a:r>
            <a:endParaRPr lang="ko-KR" altLang="en-US" sz="3800" dirty="0">
              <a:solidFill>
                <a:schemeClr val="tx2">
                  <a:lumMod val="75000"/>
                </a:schemeClr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894001" y="3363838"/>
            <a:ext cx="5032648" cy="1248916"/>
          </a:xfrm>
        </p:spPr>
        <p:txBody>
          <a:bodyPr/>
          <a:lstStyle/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ko-KR" altLang="en-US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일시 </a:t>
            </a:r>
            <a:r>
              <a:rPr lang="en-US" altLang="ko-KR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: 2020. 8. 25(</a:t>
            </a:r>
            <a:r>
              <a:rPr lang="ko-KR" altLang="en-US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화</a:t>
            </a:r>
            <a:r>
              <a:rPr lang="en-US" altLang="ko-KR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) 16:00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ko-KR" altLang="en-US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장소 </a:t>
            </a:r>
            <a:r>
              <a:rPr lang="en-US" altLang="ko-KR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: (</a:t>
            </a:r>
            <a:r>
              <a:rPr lang="ko-KR" altLang="en-US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사</a:t>
            </a:r>
            <a:r>
              <a:rPr lang="en-US" altLang="ko-KR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)</a:t>
            </a:r>
            <a:r>
              <a:rPr lang="ko-KR" altLang="en-US" dirty="0" err="1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한겨레평화통일포럼</a:t>
            </a:r>
            <a:r>
              <a:rPr lang="ko-KR" altLang="en-US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 회의실</a:t>
            </a:r>
            <a:endParaRPr lang="ko-KR" altLang="en-US" dirty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pic>
        <p:nvPicPr>
          <p:cNvPr id="1026" name="Picture 2" descr="Z:\HDD1\Data\양식\직인,로고\[청맥]안산시지속가능발전협의회 ci\ansan_-removebg-preview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74229"/>
            <a:ext cx="6083300" cy="1249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623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>
          <a:xfrm>
            <a:off x="1360901" y="1203598"/>
            <a:ext cx="6417734" cy="3384377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en-US" altLang="ko-KR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[</a:t>
            </a:r>
            <a:r>
              <a:rPr lang="ko-KR" altLang="en-US" dirty="0" err="1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인사나눔</a:t>
            </a:r>
            <a:r>
              <a:rPr lang="ko-KR" altLang="en-US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 </a:t>
            </a:r>
            <a:r>
              <a:rPr lang="en-US" altLang="ko-KR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(</a:t>
            </a:r>
            <a:r>
              <a:rPr lang="ko-KR" altLang="en-US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위원명단</a:t>
            </a:r>
            <a:r>
              <a:rPr lang="en-US" altLang="ko-KR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)]</a:t>
            </a:r>
          </a:p>
          <a:p>
            <a:pPr algn="r"/>
            <a:endParaRPr lang="en-US" altLang="ko-KR" dirty="0" smtClean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  <a:p>
            <a:pPr algn="r"/>
            <a:r>
              <a:rPr lang="en-US" altLang="ko-KR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[</a:t>
            </a:r>
            <a:r>
              <a:rPr lang="ko-KR" altLang="en-US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보고사항</a:t>
            </a:r>
            <a:r>
              <a:rPr lang="en-US" altLang="ko-KR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] </a:t>
            </a:r>
          </a:p>
          <a:p>
            <a:pPr marL="457200" indent="-457200" algn="l">
              <a:buAutoNum type="arabicPeriod"/>
            </a:pPr>
            <a:r>
              <a:rPr lang="ko-KR" altLang="en-US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전차회의록 보고</a:t>
            </a:r>
            <a:endParaRPr lang="en-US" altLang="ko-KR" dirty="0" smtClean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  <a:p>
            <a:pPr marL="457200" indent="-457200" algn="l">
              <a:buAutoNum type="arabicPeriod"/>
            </a:pPr>
            <a:r>
              <a:rPr lang="en-US" altLang="ko-KR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2020</a:t>
            </a:r>
            <a:r>
              <a:rPr lang="ko-KR" altLang="en-US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년 </a:t>
            </a:r>
            <a:r>
              <a:rPr lang="en-US" altLang="ko-KR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2/4</a:t>
            </a:r>
            <a:r>
              <a:rPr lang="ko-KR" altLang="en-US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분기 사업보고</a:t>
            </a:r>
            <a:endParaRPr lang="en-US" altLang="ko-KR" dirty="0" smtClean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  <a:p>
            <a:pPr marL="457200" indent="-457200" algn="l">
              <a:buAutoNum type="arabicPeriod"/>
            </a:pPr>
            <a:r>
              <a:rPr lang="en-US" altLang="ko-KR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2020</a:t>
            </a:r>
            <a:r>
              <a:rPr lang="ko-KR" altLang="en-US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년 </a:t>
            </a:r>
            <a:r>
              <a:rPr lang="en-US" altLang="ko-KR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3/4</a:t>
            </a:r>
            <a:r>
              <a:rPr lang="ko-KR" altLang="en-US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분기 예정사업보고</a:t>
            </a:r>
            <a:endParaRPr lang="en-US" altLang="ko-KR" dirty="0" smtClean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  <a:p>
            <a:pPr algn="r"/>
            <a:r>
              <a:rPr lang="en-US" altLang="ko-KR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[</a:t>
            </a:r>
            <a:r>
              <a:rPr lang="ko-KR" altLang="en-US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안건</a:t>
            </a:r>
            <a:r>
              <a:rPr lang="en-US" altLang="ko-KR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] </a:t>
            </a:r>
            <a:endParaRPr lang="en-US" altLang="ko-KR" dirty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  <a:p>
            <a:pPr marL="457200" indent="-457200" algn="l">
              <a:buAutoNum type="arabicPeriod"/>
            </a:pPr>
            <a:r>
              <a:rPr lang="en-US" altLang="ko-KR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2020 </a:t>
            </a:r>
            <a:r>
              <a:rPr lang="ko-KR" altLang="en-US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안산환경한마당 진행의 건</a:t>
            </a:r>
            <a:endParaRPr lang="en-US" altLang="ko-KR" dirty="0" smtClean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  <a:p>
            <a:pPr marL="457200" indent="-457200" algn="l">
              <a:buAutoNum type="arabicPeriod"/>
            </a:pPr>
            <a:r>
              <a:rPr lang="ko-KR" altLang="en-US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운영세칙 개정논의의 건</a:t>
            </a:r>
            <a:endParaRPr lang="en-US" altLang="ko-KR" dirty="0" smtClean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  <a:p>
            <a:pPr marL="457200" indent="-457200" algn="l">
              <a:buAutoNum type="arabicPeriod"/>
            </a:pPr>
            <a:r>
              <a:rPr lang="ko-KR" altLang="en-US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기타안</a:t>
            </a:r>
            <a:r>
              <a:rPr lang="ko-KR" altLang="en-US" dirty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건</a:t>
            </a:r>
            <a:endParaRPr lang="ko-KR" altLang="en-US" dirty="0"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683568" y="555526"/>
            <a:ext cx="7772400" cy="7200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b="0" kern="1200" cap="none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o-KR" altLang="en-US" sz="2800" dirty="0" err="1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안산지속협</a:t>
            </a:r>
            <a:r>
              <a:rPr lang="ko-KR" altLang="en-US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 </a:t>
            </a:r>
            <a:r>
              <a:rPr lang="en-US" altLang="ko-KR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2020</a:t>
            </a:r>
            <a:r>
              <a:rPr lang="ko-KR" altLang="en-US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년 </a:t>
            </a:r>
            <a:r>
              <a:rPr lang="en-US" altLang="ko-KR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3</a:t>
            </a:r>
            <a:r>
              <a:rPr lang="ko-KR" altLang="en-US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차 운영위원회 진행순서</a:t>
            </a:r>
            <a:endParaRPr lang="ko-KR" altLang="en-US" sz="2800" dirty="0">
              <a:solidFill>
                <a:schemeClr val="tx2">
                  <a:lumMod val="75000"/>
                </a:schemeClr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7129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내용 개체 틀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0015021"/>
              </p:ext>
            </p:extLst>
          </p:nvPr>
        </p:nvGraphicFramePr>
        <p:xfrm>
          <a:off x="467544" y="843558"/>
          <a:ext cx="3960440" cy="399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628784"/>
                <a:gridCol w="2395552"/>
                <a:gridCol w="504056"/>
              </a:tblGrid>
              <a:tr h="21423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spc="-150" dirty="0" err="1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연번</a:t>
                      </a:r>
                      <a:endParaRPr lang="ko-KR" altLang="en-US" sz="1000" spc="-150" dirty="0"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성명</a:t>
                      </a:r>
                      <a:endParaRPr lang="ko-KR" altLang="en-US" sz="1000" dirty="0"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소속</a:t>
                      </a:r>
                      <a:r>
                        <a:rPr lang="en-US" altLang="ko-KR" sz="1000" dirty="0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/</a:t>
                      </a:r>
                      <a:r>
                        <a:rPr lang="ko-KR" altLang="en-US" sz="1000" dirty="0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직책</a:t>
                      </a:r>
                      <a:endParaRPr lang="ko-KR" altLang="en-US" sz="1000" dirty="0"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분과</a:t>
                      </a:r>
                      <a:endParaRPr lang="ko-KR" altLang="en-US" sz="1000" dirty="0"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윤기준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안산시지속가능발전협의회 운영위원장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경제</a:t>
                      </a: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2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김동수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안산시의회 </a:t>
                      </a:r>
                      <a:r>
                        <a:rPr lang="ko-KR" altLang="en-US" sz="10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기획행정위원회 위원장</a:t>
                      </a:r>
                      <a:endParaRPr lang="ko-KR" altLang="en-US" sz="10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경제</a:t>
                      </a: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3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이기환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안산시의회 </a:t>
                      </a:r>
                      <a:r>
                        <a:rPr lang="ko-KR" altLang="en-US" sz="10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문화복지위원회 위원장</a:t>
                      </a:r>
                      <a:endParaRPr lang="ko-KR" altLang="en-US" sz="10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사회</a:t>
                      </a: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4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박태순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안산시의회 </a:t>
                      </a:r>
                      <a:r>
                        <a:rPr lang="ko-KR" altLang="en-US" sz="10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도시환경위원회 위원장</a:t>
                      </a:r>
                      <a:endParaRPr lang="ko-KR" altLang="en-US" sz="10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환경</a:t>
                      </a:r>
                    </a:p>
                  </a:txBody>
                  <a:tcPr anchor="ctr"/>
                </a:tc>
              </a:tr>
              <a:tr h="34813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5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김길순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사회적협동조합</a:t>
                      </a: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</a:t>
                      </a:r>
                      <a:r>
                        <a:rPr lang="ko-KR" altLang="en-US" sz="1000" kern="0" spc="0" dirty="0" err="1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안산시사회적경제연대</a:t>
                      </a: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</a:t>
                      </a:r>
                    </a:p>
                    <a:p>
                      <a:pPr marL="508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이사장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경제</a:t>
                      </a: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6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이찬욱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안산도시농업연대 공동대표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환경</a:t>
                      </a: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7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박범열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선도경영자협의회 부회장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경제</a:t>
                      </a: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8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박상호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안산장애인복지관 관장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사회</a:t>
                      </a: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9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김상성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 </a:t>
                      </a:r>
                      <a:r>
                        <a:rPr lang="ko-KR" altLang="en-US" sz="1000" kern="0" spc="0" dirty="0" err="1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교육지원청</a:t>
                      </a: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중등교육과장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사회</a:t>
                      </a: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10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신남균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경기도마을공동체지원센터장</a:t>
                      </a:r>
                      <a:endParaRPr lang="ko-KR" altLang="en-US" sz="10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환경</a:t>
                      </a: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11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윤명숙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사</a:t>
                      </a:r>
                      <a:r>
                        <a:rPr lang="en-US" altLang="ko-KR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)</a:t>
                      </a:r>
                      <a:r>
                        <a:rPr lang="ko-KR" altLang="en-US" sz="1000" kern="0" spc="0" dirty="0" err="1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더좋은공동체</a:t>
                      </a: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대표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경제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67544" y="123478"/>
            <a:ext cx="8208912" cy="58981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10</a:t>
            </a:r>
            <a:r>
              <a:rPr lang="ko-KR" altLang="en-US" sz="2400" dirty="0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기 위원명단 총 </a:t>
            </a:r>
            <a:r>
              <a:rPr lang="en-US" altLang="ko-KR" sz="2400" dirty="0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27</a:t>
            </a:r>
            <a:r>
              <a:rPr lang="ko-KR" altLang="en-US" sz="2400" dirty="0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명 </a:t>
            </a:r>
            <a:r>
              <a:rPr lang="en-US" altLang="ko-KR" sz="2400" dirty="0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(</a:t>
            </a:r>
            <a:r>
              <a:rPr lang="ko-KR" altLang="en-US" sz="2400" dirty="0" err="1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위촉직</a:t>
            </a:r>
            <a:r>
              <a:rPr lang="ko-KR" altLang="en-US" sz="2400" dirty="0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 </a:t>
            </a:r>
            <a:r>
              <a:rPr lang="en-US" altLang="ko-KR" sz="2400" dirty="0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21</a:t>
            </a:r>
            <a:r>
              <a:rPr lang="ko-KR" altLang="en-US" sz="2400" dirty="0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명</a:t>
            </a:r>
            <a:r>
              <a:rPr lang="en-US" altLang="ko-KR" sz="2400" dirty="0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)</a:t>
            </a:r>
            <a:endParaRPr lang="ko-KR" altLang="en-US" sz="2400" dirty="0">
              <a:solidFill>
                <a:srgbClr val="002060"/>
              </a:solidFill>
              <a:latin typeface="a소나무B" panose="02020600000000000000" pitchFamily="18" charset="-127"/>
              <a:ea typeface="a소나무B" panose="02020600000000000000" pitchFamily="18" charset="-127"/>
            </a:endParaRPr>
          </a:p>
        </p:txBody>
      </p:sp>
      <p:graphicFrame>
        <p:nvGraphicFramePr>
          <p:cNvPr id="11" name="내용 개체 틀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4734399"/>
              </p:ext>
            </p:extLst>
          </p:nvPr>
        </p:nvGraphicFramePr>
        <p:xfrm>
          <a:off x="4716016" y="843558"/>
          <a:ext cx="3960440" cy="36704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628784"/>
                <a:gridCol w="2395552"/>
                <a:gridCol w="504056"/>
              </a:tblGrid>
              <a:tr h="21423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spc="-150" dirty="0" err="1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연번</a:t>
                      </a:r>
                      <a:endParaRPr lang="ko-KR" altLang="en-US" sz="1000" spc="-150" dirty="0"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성명</a:t>
                      </a:r>
                      <a:endParaRPr lang="ko-KR" altLang="en-US" sz="1000" dirty="0"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소속</a:t>
                      </a:r>
                      <a:r>
                        <a:rPr lang="en-US" altLang="ko-KR" sz="1000" dirty="0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/</a:t>
                      </a:r>
                      <a:r>
                        <a:rPr lang="ko-KR" altLang="en-US" sz="1000" dirty="0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직책</a:t>
                      </a:r>
                      <a:endParaRPr lang="ko-KR" altLang="en-US" sz="1000" dirty="0"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분과</a:t>
                      </a:r>
                      <a:endParaRPr lang="ko-KR" altLang="en-US" sz="1000" dirty="0"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12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윤오일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안산환경재단 본부장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사회</a:t>
                      </a: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13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이시영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안산도시개발</a:t>
                      </a:r>
                      <a:r>
                        <a:rPr lang="en-US" altLang="ko-KR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주</a:t>
                      </a:r>
                      <a:r>
                        <a:rPr lang="en-US" altLang="ko-KR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) </a:t>
                      </a: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사업지원본부장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경제</a:t>
                      </a: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14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임윤희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안산청년네트워크 운영위원장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사회</a:t>
                      </a: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15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장기준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투데이</a:t>
                      </a: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안산 대표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경제</a:t>
                      </a:r>
                    </a:p>
                  </a:txBody>
                  <a:tcPr anchor="ctr"/>
                </a:tc>
              </a:tr>
              <a:tr h="34813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16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정만근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안산도시공사 전문위원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경제</a:t>
                      </a: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17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이경원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사</a:t>
                      </a:r>
                      <a:r>
                        <a:rPr lang="en-US" altLang="ko-KR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)</a:t>
                      </a:r>
                      <a:r>
                        <a:rPr lang="ko-KR" altLang="en-US" sz="1000" kern="0" spc="0" dirty="0" err="1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한겨레평화통일포럼</a:t>
                      </a: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집행위원장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사회</a:t>
                      </a: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18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이옥희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안산탁틴내일</a:t>
                      </a: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대표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사회</a:t>
                      </a: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19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임주현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416</a:t>
                      </a: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재단 사무총장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사회</a:t>
                      </a: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20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장지훈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안산의료복지사회적협동조합</a:t>
                      </a: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000" kern="0" spc="0" dirty="0" err="1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꿈꾸는집</a:t>
                      </a: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</a:t>
                      </a:r>
                    </a:p>
                    <a:p>
                      <a:pPr marL="508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요양원장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경제</a:t>
                      </a: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21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조두행</a:t>
                      </a:r>
                      <a:endParaRPr lang="ko-KR" altLang="en-US" sz="10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안산시자원봉사센터장</a:t>
                      </a:r>
                      <a:endParaRPr lang="ko-KR" altLang="en-US" sz="10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사회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40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내용 개체 틀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6562648"/>
              </p:ext>
            </p:extLst>
          </p:nvPr>
        </p:nvGraphicFramePr>
        <p:xfrm>
          <a:off x="467544" y="843558"/>
          <a:ext cx="3960440" cy="22683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628784"/>
                <a:gridCol w="2395552"/>
                <a:gridCol w="504056"/>
              </a:tblGrid>
              <a:tr h="21423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spc="-150" dirty="0" err="1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연번</a:t>
                      </a:r>
                      <a:endParaRPr lang="ko-KR" altLang="en-US" sz="1000" spc="-150" dirty="0"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성명</a:t>
                      </a:r>
                      <a:endParaRPr lang="ko-KR" altLang="en-US" sz="1000" dirty="0"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소속</a:t>
                      </a:r>
                      <a:r>
                        <a:rPr lang="en-US" altLang="ko-KR" sz="1000" dirty="0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/</a:t>
                      </a:r>
                      <a:r>
                        <a:rPr lang="ko-KR" altLang="en-US" sz="1000" dirty="0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직책</a:t>
                      </a:r>
                      <a:endParaRPr lang="ko-KR" altLang="en-US" sz="1000" dirty="0"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분과</a:t>
                      </a:r>
                      <a:endParaRPr lang="ko-KR" altLang="en-US" sz="1000" dirty="0"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22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신항식</a:t>
                      </a:r>
                      <a:endParaRPr lang="ko-KR" altLang="en-US" sz="10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안산시 환경정책과장</a:t>
                      </a:r>
                      <a:endParaRPr lang="ko-KR" altLang="en-US" sz="10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환경</a:t>
                      </a:r>
                      <a:endParaRPr lang="ko-KR" altLang="en-US" sz="10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23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김해정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안산시지속가능발전협의회 사무국장</a:t>
                      </a:r>
                      <a:endParaRPr lang="ko-KR" altLang="en-US" sz="10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환경</a:t>
                      </a:r>
                      <a:endParaRPr lang="ko-KR" altLang="en-US" sz="10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24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박희경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연구위원회 위원장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연구</a:t>
                      </a:r>
                      <a:endParaRPr lang="ko-KR" altLang="en-US" sz="10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25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박선미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환경위원회 위원장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환경</a:t>
                      </a:r>
                      <a:endParaRPr lang="ko-KR" altLang="en-US" sz="10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</a:tr>
              <a:tr h="34813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26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이재호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사회위원회 위원장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사회</a:t>
                      </a:r>
                      <a:endParaRPr lang="ko-KR" altLang="en-US" sz="10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</a:tr>
              <a:tr h="2677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rgbClr val="002060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27</a:t>
                      </a:r>
                      <a:endParaRPr lang="ko-KR" altLang="en-US" sz="1000" dirty="0">
                        <a:solidFill>
                          <a:srgbClr val="002060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신윤관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5080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경제위원회 위원장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경제</a:t>
                      </a:r>
                      <a:endParaRPr lang="ko-KR" altLang="en-US" sz="10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67544" y="123478"/>
            <a:ext cx="8136904" cy="58981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10</a:t>
            </a:r>
            <a:r>
              <a:rPr lang="ko-KR" altLang="en-US" sz="2400" dirty="0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기 </a:t>
            </a:r>
            <a:r>
              <a:rPr lang="ko-KR" altLang="en-US" sz="2400" dirty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위원명단 총 </a:t>
            </a:r>
            <a:r>
              <a:rPr lang="en-US" altLang="ko-KR" sz="2400" dirty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27</a:t>
            </a:r>
            <a:r>
              <a:rPr lang="ko-KR" altLang="en-US" sz="2400" dirty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명</a:t>
            </a:r>
            <a:r>
              <a:rPr lang="ko-KR" altLang="en-US" sz="2400" dirty="0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 </a:t>
            </a:r>
            <a:r>
              <a:rPr lang="en-US" altLang="ko-KR" sz="2400" dirty="0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(</a:t>
            </a:r>
            <a:r>
              <a:rPr lang="ko-KR" altLang="en-US" sz="2400" dirty="0" err="1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당연직</a:t>
            </a:r>
            <a:r>
              <a:rPr lang="ko-KR" altLang="en-US" sz="2400" dirty="0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 </a:t>
            </a:r>
            <a:r>
              <a:rPr lang="en-US" altLang="ko-KR" sz="2400" dirty="0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6</a:t>
            </a:r>
            <a:r>
              <a:rPr lang="ko-KR" altLang="en-US" sz="2400" dirty="0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명</a:t>
            </a:r>
            <a:r>
              <a:rPr lang="en-US" altLang="ko-KR" sz="2400" dirty="0" smtClean="0">
                <a:solidFill>
                  <a:srgbClr val="002060"/>
                </a:solidFill>
                <a:latin typeface="a소나무B" panose="02020600000000000000" pitchFamily="18" charset="-127"/>
                <a:ea typeface="a소나무B" panose="02020600000000000000" pitchFamily="18" charset="-127"/>
              </a:rPr>
              <a:t>)</a:t>
            </a:r>
            <a:endParaRPr lang="ko-KR" altLang="en-US" sz="2400" dirty="0">
              <a:solidFill>
                <a:srgbClr val="002060"/>
              </a:solidFill>
              <a:latin typeface="a소나무B" panose="02020600000000000000" pitchFamily="18" charset="-127"/>
              <a:ea typeface="a소나무B" panose="02020600000000000000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681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627796" y="1923678"/>
            <a:ext cx="7772400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b="0" kern="1200" cap="none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o-KR" altLang="en-US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전차회의록 보고</a:t>
            </a:r>
            <a:endParaRPr lang="en-US" altLang="ko-KR" sz="2800" dirty="0" smtClean="0">
              <a:solidFill>
                <a:schemeClr val="tx2">
                  <a:lumMod val="75000"/>
                </a:schemeClr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  <a:p>
            <a:endParaRPr lang="en-US" altLang="ko-KR" sz="1000" dirty="0" smtClean="0">
              <a:solidFill>
                <a:schemeClr val="tx2">
                  <a:lumMod val="75000"/>
                </a:schemeClr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  <a:p>
            <a:r>
              <a:rPr lang="en-US" altLang="ko-KR" sz="20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(2020</a:t>
            </a:r>
            <a:r>
              <a:rPr lang="ko-KR" altLang="en-US" sz="20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년 </a:t>
            </a:r>
            <a:r>
              <a:rPr lang="en-US" altLang="ko-KR" sz="20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2</a:t>
            </a:r>
            <a:r>
              <a:rPr lang="ko-KR" altLang="en-US" sz="20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차 운영위원회</a:t>
            </a:r>
            <a:r>
              <a:rPr lang="en-US" altLang="ko-KR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)</a:t>
            </a:r>
            <a:endParaRPr lang="ko-KR" altLang="en-US" sz="2800" dirty="0">
              <a:solidFill>
                <a:schemeClr val="tx2">
                  <a:lumMod val="75000"/>
                </a:schemeClr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9448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6</a:t>
            </a:fld>
            <a:endParaRPr lang="ko-KR" altLang="en-US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3691934"/>
              </p:ext>
            </p:extLst>
          </p:nvPr>
        </p:nvGraphicFramePr>
        <p:xfrm>
          <a:off x="467544" y="555526"/>
          <a:ext cx="8280919" cy="4127901"/>
        </p:xfrm>
        <a:graphic>
          <a:graphicData uri="http://schemas.openxmlformats.org/drawingml/2006/table">
            <a:tbl>
              <a:tblPr/>
              <a:tblGrid>
                <a:gridCol w="959943"/>
                <a:gridCol w="2406539"/>
                <a:gridCol w="1057135"/>
                <a:gridCol w="2286960"/>
                <a:gridCol w="786733"/>
                <a:gridCol w="783609"/>
              </a:tblGrid>
              <a:tr h="34006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회의일시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8580" anchor="ctr">
                    <a:lnL>
                      <a:noFill/>
                    </a:lnL>
                    <a:lnR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2020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년 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5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월 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19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일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화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) 14:00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8580" marR="68580" anchor="ctr">
                    <a:lnL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회의장소</a:t>
                      </a:r>
                    </a:p>
                  </a:txBody>
                  <a:tcPr marL="68580" marR="68580" anchor="ctr">
                    <a:lnL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안산도시개발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주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) 3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층 대회의실</a:t>
                      </a:r>
                    </a:p>
                  </a:txBody>
                  <a:tcPr marL="68580" marR="68580" anchor="ctr">
                    <a:lnL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작성자</a:t>
                      </a:r>
                    </a:p>
                  </a:txBody>
                  <a:tcPr marL="68580" marR="68580" anchor="ctr">
                    <a:lnL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소나무L" panose="02020600000000000000" pitchFamily="18" charset="-127"/>
                          <a:ea typeface="a소나무L" panose="02020600000000000000" pitchFamily="18" charset="-127"/>
                          <a:cs typeface="+mn-cs"/>
                        </a:rPr>
                        <a:t>유창희</a:t>
                      </a:r>
                    </a:p>
                  </a:txBody>
                  <a:tcPr marL="68580" marR="68580" anchor="ctr">
                    <a:lnL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54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참석자</a:t>
                      </a:r>
                    </a:p>
                  </a:txBody>
                  <a:tcPr marL="68580" anchor="ctr">
                    <a:lnL>
                      <a:noFill/>
                    </a:lnL>
                    <a:lnR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12700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윤기준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주미희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나정숙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김길순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김재규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박상호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윤명숙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윤오일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이시영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임윤희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장기준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 err="1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신항식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김해정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박희경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참관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이선희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마송희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유창희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진지혜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) 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※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위임 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: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정만근</a:t>
                      </a:r>
                    </a:p>
                  </a:txBody>
                  <a:tcPr marL="68580" marR="68580" anchor="ctr">
                    <a:lnL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089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회의</a:t>
                      </a: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안건</a:t>
                      </a:r>
                    </a:p>
                  </a:txBody>
                  <a:tcPr marB="53975" anchor="ctr">
                    <a:lnL>
                      <a:noFill/>
                    </a:lnL>
                    <a:lnR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1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. 2020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년 </a:t>
                      </a:r>
                      <a:r>
                        <a:rPr lang="ko-KR" altLang="en-US" sz="1200" kern="0" spc="0" dirty="0" err="1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위원회별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위원 구성의 건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2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.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운영세칙 개정 논의의 건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3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. </a:t>
                      </a:r>
                      <a:r>
                        <a:rPr lang="ko-KR" altLang="en-US" sz="1200" kern="0" spc="0" dirty="0" err="1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차기회의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일정논의 및 기타사항</a:t>
                      </a:r>
                    </a:p>
                  </a:txBody>
                  <a:tcPr marR="53975" marT="53975" marB="53975" anchor="ctr">
                    <a:lnL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329478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회의내용</a:t>
                      </a:r>
                    </a:p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B="53975" anchor="ctr">
                    <a:lnL>
                      <a:noFill/>
                    </a:lnL>
                    <a:lnR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fontAlgn="base" latinLnBrk="1">
                        <a:lnSpc>
                          <a:spcPct val="100000"/>
                        </a:lnSpc>
                      </a:pP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▹ 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1/4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분기 </a:t>
                      </a:r>
                      <a:r>
                        <a:rPr lang="ko-KR" altLang="en-US" sz="1200" kern="0" spc="0" dirty="0" err="1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사업보고중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의견</a:t>
                      </a:r>
                    </a:p>
                    <a:p>
                      <a:pPr fontAlgn="base" latinLnBrk="1">
                        <a:lnSpc>
                          <a:spcPct val="100000"/>
                        </a:lnSpc>
                      </a:pP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  ▪ 기후위기 안산비상행동</a:t>
                      </a:r>
                    </a:p>
                    <a:p>
                      <a:pPr fontAlgn="base" latinLnBrk="1">
                        <a:lnSpc>
                          <a:spcPct val="100000"/>
                        </a:lnSpc>
                      </a:pP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    - 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장기준 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: 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주민자치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마을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새마을 등 다양한 영역으로 범위를 확대할 필요가 있다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.</a:t>
                      </a:r>
                      <a:endParaRPr lang="ko-KR" altLang="en-US" sz="1200" kern="0" spc="0" dirty="0" smtClean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00000"/>
                        </a:lnSpc>
                      </a:pP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    - 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박상호 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: 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사회복지영역으로 사회복지협의회와 지역사회보장협의체 등의 참여도 필요하다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.</a:t>
                      </a:r>
                      <a:endParaRPr lang="ko-KR" altLang="en-US" sz="1200" kern="0" spc="0" dirty="0" smtClean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00000"/>
                        </a:lnSpc>
                      </a:pP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    - 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김해정 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: 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출범식에 행정을 통해 시장님 참석 요청함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.</a:t>
                      </a:r>
                      <a:b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</a:br>
                      <a:endParaRPr lang="ko-KR" altLang="en-US" sz="1200" kern="0" spc="0" dirty="0" smtClean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00000"/>
                        </a:lnSpc>
                      </a:pP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▹ 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2/4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분기 예정사업 </a:t>
                      </a:r>
                      <a:r>
                        <a:rPr lang="ko-KR" altLang="en-US" sz="1200" kern="0" spc="0" dirty="0" err="1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보고중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의견</a:t>
                      </a:r>
                    </a:p>
                    <a:p>
                      <a:pPr fontAlgn="base" latinLnBrk="1">
                        <a:lnSpc>
                          <a:spcPct val="100000"/>
                        </a:lnSpc>
                      </a:pP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    - </a:t>
                      </a:r>
                      <a:r>
                        <a:rPr lang="ko-KR" altLang="en-US" sz="1200" kern="0" spc="0" dirty="0" err="1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신항식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: 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코로나라는 국가적 장애물을 만나 사업계획 관련해서도 상당한 고민이 필요한 시기이다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. </a:t>
                      </a:r>
                      <a:b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</a:b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                   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행정과 잘 협조하여 논의할 필요가 있다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. </a:t>
                      </a:r>
                      <a:endParaRPr lang="ko-KR" altLang="en-US" sz="1200" kern="0" spc="0" dirty="0" smtClean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00000"/>
                        </a:lnSpc>
                      </a:pP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    - 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환경한마당의 경우도 다수가 모일 수 없는 상황이 온다면 새로운 방식으로의 변화도 함께 모색하자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.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R="53975" marT="53975" marB="53975" anchor="ctr">
                    <a:lnL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265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7</a:t>
            </a:fld>
            <a:endParaRPr lang="ko-KR" altLang="en-US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578047"/>
              </p:ext>
            </p:extLst>
          </p:nvPr>
        </p:nvGraphicFramePr>
        <p:xfrm>
          <a:off x="467544" y="555526"/>
          <a:ext cx="8280919" cy="3528391"/>
        </p:xfrm>
        <a:graphic>
          <a:graphicData uri="http://schemas.openxmlformats.org/drawingml/2006/table">
            <a:tbl>
              <a:tblPr/>
              <a:tblGrid>
                <a:gridCol w="959943"/>
                <a:gridCol w="7320976"/>
              </a:tblGrid>
              <a:tr h="2473027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회의내용</a:t>
                      </a:r>
                    </a:p>
                  </a:txBody>
                  <a:tcPr marB="53975" anchor="ctr">
                    <a:lnL>
                      <a:noFill/>
                    </a:lnL>
                    <a:lnR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▹ 안건논의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  ▪ 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2020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년 </a:t>
                      </a:r>
                      <a:r>
                        <a:rPr lang="ko-KR" altLang="en-US" sz="1200" kern="0" spc="0" dirty="0" err="1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위원회별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위원 구성의 건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    - 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박상호 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: </a:t>
                      </a:r>
                      <a:r>
                        <a:rPr lang="ko-KR" altLang="en-US" sz="1200" kern="0" spc="0" dirty="0" err="1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위원회별로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같은 조직에서 많은 인원이 들어와 있는 것을 정리할 필요가 있다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. </a:t>
                      </a:r>
                      <a:endParaRPr lang="ko-KR" altLang="en-US" sz="1200" kern="0" spc="0" dirty="0" smtClean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    - 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운영위원도 희망하는 분과위원회로 소속되어 첨부된 위원 명단을 확정한다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.</a:t>
                      </a:r>
                      <a:endParaRPr lang="ko-KR" altLang="en-US" sz="1200" kern="0" spc="0" dirty="0" smtClean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  ▪ 운영세칙 개정 논의의 건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    - 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여름휴가 개념의 특별휴가 항목은 삭제한다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.</a:t>
                      </a:r>
                      <a:endParaRPr lang="ko-KR" altLang="en-US" sz="1200" kern="0" spc="0" dirty="0" smtClean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    - 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사무국장 임기를 포함한 규정을 보완하여 차기 </a:t>
                      </a:r>
                      <a:r>
                        <a:rPr lang="ko-KR" altLang="en-US" sz="1200" kern="0" spc="0" dirty="0" err="1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운영위원회의때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다시 논의하기로 한다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.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R="53975" marT="53975" marB="53975" anchor="ctr">
                    <a:lnL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55364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spc="0" dirty="0" err="1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차기회의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일정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B="53975" anchor="ctr">
                    <a:lnL>
                      <a:noFill/>
                    </a:lnL>
                    <a:lnR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8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월 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25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일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화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) 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오후 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시</a:t>
                      </a:r>
                      <a:r>
                        <a:rPr lang="en-US" altLang="ko-KR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 smtClean="0">
                          <a:solidFill>
                            <a:srgbClr val="00206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안산환경재단 회의실</a:t>
                      </a:r>
                    </a:p>
                  </a:txBody>
                  <a:tcPr marR="53975" marT="53975" marB="53975" anchor="ctr">
                    <a:lnL w="7112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547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627796" y="1923678"/>
            <a:ext cx="7772400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b="0" kern="1200" cap="none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ko-KR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2020</a:t>
            </a:r>
            <a:r>
              <a:rPr lang="ko-KR" altLang="en-US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년 </a:t>
            </a:r>
            <a:r>
              <a:rPr lang="en-US" altLang="ko-KR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2/4</a:t>
            </a:r>
            <a:r>
              <a:rPr lang="ko-KR" altLang="en-US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분기 사업 보고</a:t>
            </a:r>
            <a:endParaRPr lang="en-US" altLang="ko-KR" sz="2800" dirty="0" smtClean="0">
              <a:solidFill>
                <a:schemeClr val="tx2">
                  <a:lumMod val="75000"/>
                </a:schemeClr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3247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68212" y="735547"/>
            <a:ext cx="5829300" cy="2322257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300" dirty="0" smtClean="0">
                <a:latin typeface="a고인돌" panose="02020600000000000000" pitchFamily="18" charset="-127"/>
                <a:ea typeface="a고인돌" panose="02020600000000000000" pitchFamily="18" charset="-127"/>
              </a:rPr>
              <a:t>지속가능위원회 회의활동</a:t>
            </a:r>
            <a:endParaRPr lang="ko-KR" altLang="en-US" sz="3300" dirty="0"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731990"/>
            <a:ext cx="2604414" cy="38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52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67544" y="339502"/>
            <a:ext cx="8136904" cy="58981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경제위원회 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1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차 워크숍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10</a:t>
            </a:fld>
            <a:endParaRPr lang="ko-KR" altLang="en-US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347614"/>
            <a:ext cx="7344816" cy="3240360"/>
          </a:xfrm>
        </p:spPr>
        <p:txBody>
          <a:bodyPr>
            <a:normAutofit fontScale="92500" lnSpcReduction="10000"/>
          </a:bodyPr>
          <a:lstStyle/>
          <a:p>
            <a:pPr marL="0" indent="0" fontAlgn="base">
              <a:buNone/>
            </a:pPr>
            <a:r>
              <a:rPr lang="ko-KR" altLang="en-US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ko-KR" altLang="en-US" sz="17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경제위원회 </a:t>
            </a:r>
            <a:r>
              <a:rPr lang="en-US" altLang="ko-KR" sz="17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1</a:t>
            </a:r>
            <a:r>
              <a:rPr lang="ko-KR" altLang="en-US" sz="17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차 워크숍</a:t>
            </a:r>
            <a:endParaRPr lang="ko-KR" altLang="en-US" sz="17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▪ 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일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시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</a:t>
            </a: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6. 16(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화</a:t>
            </a: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) </a:t>
            </a: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14:00~17:00</a:t>
            </a: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장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소 </a:t>
            </a: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: (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사</a:t>
            </a: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r>
              <a:rPr lang="ko-KR" altLang="en-US" sz="14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한겨레평화통일포럼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교육장</a:t>
            </a: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▪ 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참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석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경제위원회 위원 </a:t>
            </a: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11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▪ 내 용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2020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년 </a:t>
            </a:r>
            <a:r>
              <a:rPr lang="ko-KR" altLang="en-US" sz="14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로드맵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및 </a:t>
            </a: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SDGs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의 이해</a:t>
            </a: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임원진 선출 및  분과 </a:t>
            </a:r>
            <a:r>
              <a:rPr lang="ko-KR" altLang="en-US" sz="14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중점아젠다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선정</a:t>
            </a:r>
            <a:endParaRPr lang="en-US" altLang="ko-KR" sz="14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임원진 선출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신윤관 위원장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안산의료사회적협동조합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전무이사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         문지원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부위원장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경기청년공간 안산상상대로 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센터장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         김재덕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부위원장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안산정보산업진흥센터장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분과중점 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아젠다</a:t>
            </a: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①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불평등 이야기 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공론장</a:t>
            </a: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②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 경제관련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DB(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데이터베이스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확보 및 분석</a:t>
            </a: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③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미래경제 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교육사업 </a:t>
            </a: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-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4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차산업혁명과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지역관련 온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/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오프라인 강평회 추진</a:t>
            </a: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④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국민기본소득 공론화 토론</a:t>
            </a: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⑤ 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사회적경제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 활성화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중소기업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골목상권</a:t>
            </a: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379" y="433318"/>
            <a:ext cx="802147" cy="843679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32724"/>
            <a:ext cx="802207" cy="844865"/>
          </a:xfrm>
          <a:prstGeom prst="rect">
            <a:avLst/>
          </a:prstGeom>
        </p:spPr>
      </p:pic>
      <p:pic>
        <p:nvPicPr>
          <p:cNvPr id="7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41786"/>
            <a:ext cx="843617" cy="843617"/>
          </a:xfrm>
          <a:prstGeom prst="rect">
            <a:avLst/>
          </a:prstGeom>
        </p:spPr>
      </p:pic>
      <p:pic>
        <p:nvPicPr>
          <p:cNvPr id="9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41786"/>
            <a:ext cx="843617" cy="843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7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67544" y="339502"/>
            <a:ext cx="8136904" cy="58981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경제위원회 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1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차 워크숍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11</a:t>
            </a:fld>
            <a:endParaRPr lang="ko-KR" altLang="en-US"/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379" y="433318"/>
            <a:ext cx="802147" cy="843679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32724"/>
            <a:ext cx="802207" cy="844865"/>
          </a:xfrm>
          <a:prstGeom prst="rect">
            <a:avLst/>
          </a:prstGeom>
        </p:spPr>
      </p:pic>
      <p:pic>
        <p:nvPicPr>
          <p:cNvPr id="7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41786"/>
            <a:ext cx="843617" cy="843617"/>
          </a:xfrm>
          <a:prstGeom prst="rect">
            <a:avLst/>
          </a:prstGeom>
        </p:spPr>
      </p:pic>
      <p:pic>
        <p:nvPicPr>
          <p:cNvPr id="9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41786"/>
            <a:ext cx="843617" cy="843617"/>
          </a:xfrm>
          <a:prstGeom prst="rect">
            <a:avLst/>
          </a:prstGeom>
        </p:spPr>
      </p:pic>
      <p:pic>
        <p:nvPicPr>
          <p:cNvPr id="10" name="내용 개체 틀 10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602" y="2355726"/>
            <a:ext cx="4691924" cy="2160240"/>
          </a:xfrm>
        </p:spPr>
      </p:pic>
      <p:pic>
        <p:nvPicPr>
          <p:cNvPr id="11" name="내용 개체 틀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81" y="1851670"/>
            <a:ext cx="3312099" cy="186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09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67544" y="339502"/>
            <a:ext cx="8136904" cy="58981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환경위원회 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1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차 워크숍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12</a:t>
            </a:fld>
            <a:endParaRPr lang="ko-KR" altLang="en-US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347614"/>
            <a:ext cx="7344816" cy="3240360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환경위원회 </a:t>
            </a:r>
            <a:r>
              <a:rPr lang="en-US" altLang="ko-KR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1</a:t>
            </a: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차 워크숍</a:t>
            </a:r>
            <a:endParaRPr lang="ko-KR" altLang="en-US" sz="16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▪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일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6. 24(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수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) 14:00~17:00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장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소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: (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사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r>
              <a:rPr lang="ko-KR" altLang="en-US" sz="13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한겨레평화통일포럼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교육장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▪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참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석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환경위원회 위원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12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▪ 내 용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2020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년 </a:t>
            </a:r>
            <a:r>
              <a:rPr lang="ko-KR" altLang="en-US" sz="13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로드맵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및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SDGs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의 이해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임원진 선출 및  분과 </a:t>
            </a:r>
            <a:r>
              <a:rPr lang="ko-KR" altLang="en-US" sz="13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중점아젠다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선정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임원진 선출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박선미 위원장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시화호생명지킴이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대표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         배현정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부위원장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안산환경운동연합 사무국장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         오은석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부위원장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안산녹색환경지원센터 부장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▪ 분과중점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아젠다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  ① 걷기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도시 숲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지켜야하는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생태공원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생태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평화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미래세대 관점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②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기후위기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정보공유 및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시민의렴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수렴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실천활동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③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생태계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생태거점설정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생물자원모니터링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보전활동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④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마을순환시스템 구축을 위한 정책제안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선진지견학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504" y="433318"/>
            <a:ext cx="799897" cy="843679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32724"/>
            <a:ext cx="802207" cy="844864"/>
          </a:xfrm>
          <a:prstGeom prst="rect">
            <a:avLst/>
          </a:prstGeom>
        </p:spPr>
      </p:pic>
      <p:pic>
        <p:nvPicPr>
          <p:cNvPr id="7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471" y="441786"/>
            <a:ext cx="800962" cy="843617"/>
          </a:xfrm>
          <a:prstGeom prst="rect">
            <a:avLst/>
          </a:prstGeom>
        </p:spPr>
      </p:pic>
      <p:pic>
        <p:nvPicPr>
          <p:cNvPr id="9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203" y="441786"/>
            <a:ext cx="803275" cy="843617"/>
          </a:xfrm>
          <a:prstGeom prst="rect">
            <a:avLst/>
          </a:prstGeom>
        </p:spPr>
      </p:pic>
      <p:pic>
        <p:nvPicPr>
          <p:cNvPr id="10" name="내용 개체 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772" y="441786"/>
            <a:ext cx="842372" cy="843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08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67544" y="339502"/>
            <a:ext cx="8136904" cy="58981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환경위원회 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1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차 워크숍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13</a:t>
            </a:fld>
            <a:endParaRPr lang="ko-KR" altLang="en-US"/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504" y="433318"/>
            <a:ext cx="799897" cy="843679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32724"/>
            <a:ext cx="802207" cy="844864"/>
          </a:xfrm>
          <a:prstGeom prst="rect">
            <a:avLst/>
          </a:prstGeom>
        </p:spPr>
      </p:pic>
      <p:pic>
        <p:nvPicPr>
          <p:cNvPr id="7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471" y="441786"/>
            <a:ext cx="800962" cy="843617"/>
          </a:xfrm>
          <a:prstGeom prst="rect">
            <a:avLst/>
          </a:prstGeom>
        </p:spPr>
      </p:pic>
      <p:pic>
        <p:nvPicPr>
          <p:cNvPr id="9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203" y="441786"/>
            <a:ext cx="803275" cy="843617"/>
          </a:xfrm>
          <a:prstGeom prst="rect">
            <a:avLst/>
          </a:prstGeom>
        </p:spPr>
      </p:pic>
      <p:pic>
        <p:nvPicPr>
          <p:cNvPr id="10" name="내용 개체 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772" y="441786"/>
            <a:ext cx="842372" cy="843617"/>
          </a:xfrm>
          <a:prstGeom prst="rect">
            <a:avLst/>
          </a:prstGeom>
        </p:spPr>
      </p:pic>
      <p:pic>
        <p:nvPicPr>
          <p:cNvPr id="11" name="내용 개체 틀 10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7713" y="2427734"/>
            <a:ext cx="4784355" cy="2202796"/>
          </a:xfrm>
        </p:spPr>
      </p:pic>
      <p:pic>
        <p:nvPicPr>
          <p:cNvPr id="12" name="내용 개체 틀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98" y="1911426"/>
            <a:ext cx="3310958" cy="152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27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323528" y="339502"/>
            <a:ext cx="8136904" cy="58981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사회위원회 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1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차 워크숍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14</a:t>
            </a:fld>
            <a:endParaRPr lang="ko-KR" altLang="en-US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347614"/>
            <a:ext cx="7344816" cy="3240360"/>
          </a:xfrm>
        </p:spPr>
        <p:txBody>
          <a:bodyPr>
            <a:normAutofit lnSpcReduction="10000"/>
          </a:bodyPr>
          <a:lstStyle/>
          <a:p>
            <a:pPr marL="0" indent="0" fontAlgn="base">
              <a:buNone/>
            </a:pP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사회위원회 </a:t>
            </a:r>
            <a:r>
              <a:rPr lang="en-US" altLang="ko-KR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1</a:t>
            </a: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차 워크숍</a:t>
            </a:r>
            <a:endParaRPr lang="ko-KR" altLang="en-US" sz="16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▪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일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6. 26(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금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) 14:00~17:00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장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소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안산장애인복지관 강장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▪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참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석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사회위원회 위원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18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▪ 내 용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2020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년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로드맵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및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SDGs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의 이해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임원진 선출 및  분과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중점아젠다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선정</a:t>
            </a:r>
            <a:endParaRPr lang="en-US" altLang="ko-KR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▪ 임원진 선출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이재호 위원장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 들꽃청소년세상 대표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         장미진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부위원장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YWCA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부장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         박영준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부위원장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안산환경재단 연구위원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▪ 분과중점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아젠다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 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①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통합돌봄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사회적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돌봄체계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구축 </a:t>
            </a:r>
          </a:p>
          <a:p>
            <a:pPr marL="0" indent="0" fontAlgn="base">
              <a:buNone/>
            </a:pP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-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돌봄이 필요한 취약계층의 현황파악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/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사회안정망에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관한 정책을 제안 </a:t>
            </a:r>
          </a:p>
          <a:p>
            <a:pPr marL="0" indent="0" fontAlgn="base">
              <a:buNone/>
            </a:pP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-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권역별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마을돌봄센터의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활성화를 위한 사업진행 </a:t>
            </a: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②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안전한 안산을 위한 진단과 비전세우기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성평등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사회를 위한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이슈찾기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③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평등교육 활성화 및 진행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인권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평등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차별에 관한 교육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411510"/>
            <a:ext cx="799897" cy="798715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11510"/>
            <a:ext cx="802207" cy="801022"/>
          </a:xfrm>
          <a:prstGeom prst="rect">
            <a:avLst/>
          </a:prstGeom>
        </p:spPr>
      </p:pic>
      <p:pic>
        <p:nvPicPr>
          <p:cNvPr id="7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11510"/>
            <a:ext cx="800962" cy="800962"/>
          </a:xfrm>
          <a:prstGeom prst="rect">
            <a:avLst/>
          </a:prstGeom>
        </p:spPr>
      </p:pic>
      <p:pic>
        <p:nvPicPr>
          <p:cNvPr id="9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11510"/>
            <a:ext cx="803275" cy="804463"/>
          </a:xfrm>
          <a:prstGeom prst="rect">
            <a:avLst/>
          </a:prstGeom>
        </p:spPr>
      </p:pic>
      <p:pic>
        <p:nvPicPr>
          <p:cNvPr id="10" name="내용 개체 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11510"/>
            <a:ext cx="842372" cy="842372"/>
          </a:xfrm>
          <a:prstGeom prst="rect">
            <a:avLst/>
          </a:prstGeom>
        </p:spPr>
      </p:pic>
      <p:pic>
        <p:nvPicPr>
          <p:cNvPr id="11" name="내용 개체 틀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411510"/>
            <a:ext cx="842372" cy="842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58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251520" y="339502"/>
            <a:ext cx="8136904" cy="58981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사회위원회 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1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차 워크숍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15</a:t>
            </a:fld>
            <a:endParaRPr lang="ko-KR" altLang="en-US"/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504" y="455800"/>
            <a:ext cx="799897" cy="798715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48881"/>
            <a:ext cx="802207" cy="801022"/>
          </a:xfrm>
          <a:prstGeom prst="rect">
            <a:avLst/>
          </a:prstGeom>
        </p:spPr>
      </p:pic>
      <p:pic>
        <p:nvPicPr>
          <p:cNvPr id="7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42408"/>
            <a:ext cx="800962" cy="800962"/>
          </a:xfrm>
          <a:prstGeom prst="rect">
            <a:avLst/>
          </a:prstGeom>
        </p:spPr>
      </p:pic>
      <p:pic>
        <p:nvPicPr>
          <p:cNvPr id="9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40657"/>
            <a:ext cx="803275" cy="804463"/>
          </a:xfrm>
          <a:prstGeom prst="rect">
            <a:avLst/>
          </a:prstGeom>
        </p:spPr>
      </p:pic>
      <p:pic>
        <p:nvPicPr>
          <p:cNvPr id="10" name="내용 개체 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11510"/>
            <a:ext cx="792088" cy="792088"/>
          </a:xfrm>
          <a:prstGeom prst="rect">
            <a:avLst/>
          </a:prstGeom>
        </p:spPr>
      </p:pic>
      <p:pic>
        <p:nvPicPr>
          <p:cNvPr id="11" name="내용 개체 틀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411510"/>
            <a:ext cx="842372" cy="792088"/>
          </a:xfrm>
          <a:prstGeom prst="rect">
            <a:avLst/>
          </a:prstGeom>
        </p:spPr>
      </p:pic>
      <p:pic>
        <p:nvPicPr>
          <p:cNvPr id="12" name="내용 개체 틀 10"/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139702"/>
            <a:ext cx="5053523" cy="2331989"/>
          </a:xfrm>
        </p:spPr>
      </p:pic>
      <p:pic>
        <p:nvPicPr>
          <p:cNvPr id="13" name="내용 개체 틀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97" y="1707654"/>
            <a:ext cx="3157221" cy="1775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18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16</a:t>
            </a:fld>
            <a:endParaRPr lang="ko-KR" altLang="en-US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275606"/>
            <a:ext cx="7344816" cy="3240360"/>
          </a:xfrm>
        </p:spPr>
        <p:txBody>
          <a:bodyPr>
            <a:normAutofit/>
          </a:bodyPr>
          <a:lstStyle/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연구위원회 </a:t>
            </a:r>
            <a:r>
              <a:rPr lang="en-US" altLang="ko-KR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3</a:t>
            </a:r>
            <a:r>
              <a:rPr lang="ko-KR" altLang="en-US" sz="1600" b="1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차회의</a:t>
            </a:r>
            <a:endParaRPr lang="ko-KR" altLang="en-US" sz="16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일 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7. 17(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금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) 16:00 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소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사무실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참 석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연구위원회 위원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사무국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12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내 용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각 위원회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1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차 워크숍 결과 공유 및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2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차 워크숍 기획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운영세칙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개정인 세부논의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지속가능발전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기본조례제정 추진 논의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연구위원회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위원 추천 등</a:t>
            </a:r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504" y="456389"/>
            <a:ext cx="799897" cy="797537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53460"/>
            <a:ext cx="802207" cy="803391"/>
          </a:xfrm>
          <a:prstGeom prst="rect">
            <a:avLst/>
          </a:prstGeom>
        </p:spPr>
      </p:pic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연구위원회 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3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차 회의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5346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17</a:t>
            </a:fld>
            <a:endParaRPr lang="ko-KR" altLang="en-US"/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504" y="456389"/>
            <a:ext cx="799897" cy="797537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53460"/>
            <a:ext cx="802207" cy="803391"/>
          </a:xfrm>
          <a:prstGeom prst="rect">
            <a:avLst/>
          </a:prstGeom>
        </p:spPr>
      </p:pic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연구위원회 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3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차 회의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7" name="내용 개체 틀 10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635646"/>
            <a:ext cx="3200355" cy="1800200"/>
          </a:xfrm>
        </p:spPr>
      </p:pic>
      <p:pic>
        <p:nvPicPr>
          <p:cNvPr id="8" name="내용 개체 틀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422" y="2427734"/>
            <a:ext cx="4866309" cy="2242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74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18</a:t>
            </a:fld>
            <a:endParaRPr lang="ko-KR" altLang="en-US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275606"/>
            <a:ext cx="7344816" cy="3240360"/>
          </a:xfrm>
        </p:spPr>
        <p:txBody>
          <a:bodyPr>
            <a:normAutofit/>
          </a:bodyPr>
          <a:lstStyle/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en-US" altLang="ko-KR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4</a:t>
            </a: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개 위원회 임원진 연석회의</a:t>
            </a:r>
            <a:endParaRPr lang="ko-KR" altLang="en-US" sz="16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일 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7.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7(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화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) 18:00 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소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화점 음식점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참 석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환경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/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사회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/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경제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/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연구위원회 위원장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부위원장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사무국 등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14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내 용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위원회간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인사나눔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각 위원회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1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차 워크숍 결과 공유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활동방향 논의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기후위기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안산비상행동 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진행상황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보고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코로나시대 전환포럼 공유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등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504" y="456389"/>
            <a:ext cx="799897" cy="797537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53460"/>
            <a:ext cx="802207" cy="803391"/>
          </a:xfrm>
          <a:prstGeom prst="rect">
            <a:avLst/>
          </a:prstGeom>
        </p:spPr>
      </p:pic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위원회 통합회의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92787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68212" y="735547"/>
            <a:ext cx="5829300" cy="2322257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300" dirty="0" smtClean="0">
                <a:latin typeface="a고인돌" panose="02020600000000000000" pitchFamily="18" charset="-127"/>
                <a:ea typeface="a고인돌" panose="02020600000000000000" pitchFamily="18" charset="-127"/>
              </a:rPr>
              <a:t> </a:t>
            </a:r>
            <a:r>
              <a:rPr lang="en-US" altLang="ko-KR" sz="3300" dirty="0" smtClean="0">
                <a:latin typeface="a고인돌" panose="02020600000000000000" pitchFamily="18" charset="-127"/>
                <a:ea typeface="a고인돌" panose="02020600000000000000" pitchFamily="18" charset="-127"/>
              </a:rPr>
              <a:t>SDGs</a:t>
            </a:r>
            <a:r>
              <a:rPr lang="ko-KR" altLang="en-US" sz="3300" dirty="0" smtClean="0">
                <a:latin typeface="a고인돌" panose="02020600000000000000" pitchFamily="18" charset="-127"/>
                <a:ea typeface="a고인돌" panose="02020600000000000000" pitchFamily="18" charset="-127"/>
              </a:rPr>
              <a:t>가치 확장활동</a:t>
            </a:r>
            <a:endParaRPr lang="ko-KR" altLang="en-US" sz="3300" dirty="0"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731990"/>
            <a:ext cx="2604414" cy="38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61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67544" y="339502"/>
            <a:ext cx="8136904" cy="58981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err="1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코로시대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 삶과 노동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-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 시민 토크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20</a:t>
            </a:fld>
            <a:endParaRPr lang="ko-KR" altLang="en-US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275606"/>
            <a:ext cx="7344816" cy="3240360"/>
          </a:xfrm>
        </p:spPr>
        <p:txBody>
          <a:bodyPr>
            <a:normAutofit/>
          </a:bodyPr>
          <a:lstStyle/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■ 안산시민 토크쇼 “코로나 시대 삶과 노동”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일 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5. 28(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목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18:30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장 소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협동조합마을카페 마실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참 석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지속협위원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및 시민사회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노동계 종사자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관심있는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시민 등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40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내 용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코로나로 인한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경제침체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실업위기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고용대란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소외계층 피해 등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노동의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사각지대에 있는 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피해사례와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바라는 점들을 토크쇼 형태로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진행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시민 공감대 형성과 결과를 통해 우리 사회의 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새로운 전환모색의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마련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주요패널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문화예술분야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육아중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여성노동자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청년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비정규직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가사서비스 노동자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영세제조업 노동자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   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이주노동자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및 안산시의회 김태희 의원</a:t>
            </a:r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235" y="412131"/>
            <a:ext cx="842435" cy="886052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32724"/>
            <a:ext cx="802207" cy="844865"/>
          </a:xfrm>
          <a:prstGeom prst="rect">
            <a:avLst/>
          </a:prstGeom>
        </p:spPr>
      </p:pic>
      <p:pic>
        <p:nvPicPr>
          <p:cNvPr id="7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41786"/>
            <a:ext cx="843617" cy="843617"/>
          </a:xfrm>
          <a:prstGeom prst="rect">
            <a:avLst/>
          </a:prstGeom>
        </p:spPr>
      </p:pic>
      <p:pic>
        <p:nvPicPr>
          <p:cNvPr id="8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41162"/>
            <a:ext cx="843617" cy="844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377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67544" y="339502"/>
            <a:ext cx="8136904" cy="58981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코로나 토크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21</a:t>
            </a:fld>
            <a:endParaRPr lang="ko-KR" altLang="en-US"/>
          </a:p>
        </p:txBody>
      </p:sp>
      <p:pic>
        <p:nvPicPr>
          <p:cNvPr id="8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235" y="412131"/>
            <a:ext cx="842435" cy="886052"/>
          </a:xfrm>
          <a:prstGeom prst="rect">
            <a:avLst/>
          </a:prstGeom>
        </p:spPr>
      </p:pic>
      <p:pic>
        <p:nvPicPr>
          <p:cNvPr id="9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32724"/>
            <a:ext cx="802207" cy="844865"/>
          </a:xfrm>
          <a:prstGeom prst="rect">
            <a:avLst/>
          </a:prstGeom>
        </p:spPr>
      </p:pic>
      <p:pic>
        <p:nvPicPr>
          <p:cNvPr id="10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41786"/>
            <a:ext cx="843617" cy="843617"/>
          </a:xfrm>
          <a:prstGeom prst="rect">
            <a:avLst/>
          </a:prstGeom>
        </p:spPr>
      </p:pic>
      <p:pic>
        <p:nvPicPr>
          <p:cNvPr id="11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41162"/>
            <a:ext cx="843617" cy="844865"/>
          </a:xfrm>
          <a:prstGeom prst="rect">
            <a:avLst/>
          </a:prstGeom>
        </p:spPr>
      </p:pic>
      <p:pic>
        <p:nvPicPr>
          <p:cNvPr id="15" name="내용 개체 틀 10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266139"/>
            <a:ext cx="2592288" cy="3518406"/>
          </a:xfrm>
        </p:spPr>
      </p:pic>
      <p:pic>
        <p:nvPicPr>
          <p:cNvPr id="16" name="내용 개체 틀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689" y="1924155"/>
            <a:ext cx="4736525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386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22</a:t>
            </a:fld>
            <a:endParaRPr lang="ko-KR" altLang="en-US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275606"/>
            <a:ext cx="7344816" cy="3240360"/>
          </a:xfrm>
        </p:spPr>
        <p:txBody>
          <a:bodyPr>
            <a:normAutofit/>
          </a:bodyPr>
          <a:lstStyle/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ko-KR" altLang="en-US" sz="1600" b="1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이슈공론장</a:t>
            </a: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- </a:t>
            </a: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기본소득으로 만드는 새로운 복지국가</a:t>
            </a:r>
            <a:endParaRPr lang="ko-KR" altLang="en-US" sz="16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일 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7. 23(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목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) 07:00~09:00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소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: (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사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r>
              <a:rPr lang="ko-KR" altLang="en-US" sz="13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한겨레평화통일포럼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교육장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참 석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경제위원회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위원 및 </a:t>
            </a:r>
            <a:r>
              <a:rPr lang="ko-KR" altLang="en-US" sz="13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열린논단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등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30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여명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▪ 강 사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오준호 작가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기본소득이 세상을 바꾼다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내 용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기본소득으로 만드는 새로운 복지국가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공동주최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경제위원회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아침열린논단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주최단위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안산더좋은사회연구소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YMCA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,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    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안산희망재단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사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한겨레평화통일포럼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endParaRPr lang="ko-KR" altLang="en-US" sz="2400" dirty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pic>
        <p:nvPicPr>
          <p:cNvPr id="7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379" y="433318"/>
            <a:ext cx="802147" cy="843679"/>
          </a:xfrm>
          <a:prstGeom prst="rect">
            <a:avLst/>
          </a:prstGeom>
        </p:spPr>
      </p:pic>
      <p:pic>
        <p:nvPicPr>
          <p:cNvPr id="8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32724"/>
            <a:ext cx="802207" cy="844865"/>
          </a:xfrm>
          <a:prstGeom prst="rect">
            <a:avLst/>
          </a:prstGeom>
        </p:spPr>
      </p:pic>
      <p:pic>
        <p:nvPicPr>
          <p:cNvPr id="9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41786"/>
            <a:ext cx="843617" cy="843617"/>
          </a:xfrm>
          <a:prstGeom prst="rect">
            <a:avLst/>
          </a:prstGeom>
        </p:spPr>
      </p:pic>
      <p:pic>
        <p:nvPicPr>
          <p:cNvPr id="11" name="내용 개체 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41786"/>
            <a:ext cx="843617" cy="843617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683568" y="483518"/>
            <a:ext cx="19832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이슈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-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기본소득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5582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23</a:t>
            </a:fld>
            <a:endParaRPr lang="ko-KR" altLang="en-US"/>
          </a:p>
        </p:txBody>
      </p:sp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이슈 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-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기본소득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7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379" y="433318"/>
            <a:ext cx="802147" cy="843679"/>
          </a:xfrm>
          <a:prstGeom prst="rect">
            <a:avLst/>
          </a:prstGeom>
        </p:spPr>
      </p:pic>
      <p:pic>
        <p:nvPicPr>
          <p:cNvPr id="8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32724"/>
            <a:ext cx="802207" cy="844865"/>
          </a:xfrm>
          <a:prstGeom prst="rect">
            <a:avLst/>
          </a:prstGeom>
        </p:spPr>
      </p:pic>
      <p:pic>
        <p:nvPicPr>
          <p:cNvPr id="9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41786"/>
            <a:ext cx="843617" cy="843617"/>
          </a:xfrm>
          <a:prstGeom prst="rect">
            <a:avLst/>
          </a:prstGeom>
        </p:spPr>
      </p:pic>
      <p:pic>
        <p:nvPicPr>
          <p:cNvPr id="11" name="내용 개체 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41786"/>
            <a:ext cx="843617" cy="843617"/>
          </a:xfrm>
          <a:prstGeom prst="rect">
            <a:avLst/>
          </a:prstGeom>
        </p:spPr>
      </p:pic>
      <p:pic>
        <p:nvPicPr>
          <p:cNvPr id="12" name="내용 개체 틀 10"/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995686"/>
            <a:ext cx="4543259" cy="2555242"/>
          </a:xfrm>
        </p:spPr>
      </p:pic>
      <p:pic>
        <p:nvPicPr>
          <p:cNvPr id="13" name="내용 개체 틀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275851"/>
            <a:ext cx="2281436" cy="3567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53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24</a:t>
            </a:fld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idx="4294967295"/>
          </p:nvPr>
        </p:nvSpPr>
        <p:spPr>
          <a:xfrm>
            <a:off x="467544" y="411510"/>
            <a:ext cx="8135938" cy="588963"/>
          </a:xfrm>
        </p:spPr>
        <p:txBody>
          <a:bodyPr>
            <a:normAutofit/>
          </a:bodyPr>
          <a:lstStyle/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&lt;SDGs - </a:t>
            </a:r>
            <a:r>
              <a:rPr lang="ko-KR" altLang="en-US" sz="28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전환포럼</a:t>
            </a:r>
            <a:r>
              <a:rPr lang="en-US" altLang="ko-KR" sz="28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8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sp>
        <p:nvSpPr>
          <p:cNvPr id="10" name="내용 개체 틀 1"/>
          <p:cNvSpPr txBox="1">
            <a:spLocks/>
          </p:cNvSpPr>
          <p:nvPr/>
        </p:nvSpPr>
        <p:spPr>
          <a:xfrm>
            <a:off x="1079612" y="1347615"/>
            <a:ext cx="7344816" cy="331236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74320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None/>
            </a:pPr>
            <a:endParaRPr lang="en-US" altLang="ko-KR" sz="2100" b="1" dirty="0" smtClean="0">
              <a:latin typeface="a소나무L" panose="02020600000000000000" pitchFamily="18" charset="-127"/>
              <a:ea typeface="a소나무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7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■</a:t>
            </a:r>
            <a:r>
              <a:rPr lang="ko-KR" altLang="en-US" sz="17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취지</a:t>
            </a:r>
          </a:p>
          <a:p>
            <a:pPr marL="0" indent="0" fontAlgn="base">
              <a:buNone/>
            </a:pPr>
            <a:r>
              <a:rPr lang="ko-KR" altLang="en-US" sz="15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미증유의 </a:t>
            </a:r>
            <a:r>
              <a:rPr lang="ko-KR" altLang="en-US" sz="15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코로나</a:t>
            </a:r>
            <a:r>
              <a:rPr lang="en-US" altLang="ko-KR" sz="15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19 </a:t>
            </a:r>
            <a:r>
              <a:rPr lang="ko-KR" altLang="en-US" sz="15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이후</a:t>
            </a:r>
            <a:r>
              <a:rPr lang="en-US" altLang="ko-KR" sz="15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5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미래불안정성과 기후위기의 심각화에 대한 지역사회의 다양한 </a:t>
            </a:r>
            <a:r>
              <a:rPr lang="ko-KR" altLang="en-US" sz="1500" b="1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공론장을</a:t>
            </a:r>
            <a:r>
              <a:rPr lang="ko-KR" altLang="en-US" sz="15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 마련하여</a:t>
            </a:r>
            <a:r>
              <a:rPr lang="en-US" altLang="ko-KR" sz="15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5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미래사회에 </a:t>
            </a:r>
            <a:r>
              <a:rPr lang="ko-KR" altLang="en-US" sz="15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대한 새로운 전환을 모색할 수 있는 계기를 마련하고자 함</a:t>
            </a:r>
            <a:r>
              <a:rPr lang="en-US" altLang="ko-KR" sz="15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.</a:t>
            </a:r>
          </a:p>
          <a:p>
            <a:pPr marL="0" indent="0" fontAlgn="base">
              <a:buNone/>
            </a:pPr>
            <a:endParaRPr lang="ko-KR" altLang="en-US" sz="1700" b="1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17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ko-KR" altLang="en-US" sz="17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전환포럼 </a:t>
            </a:r>
            <a:r>
              <a:rPr lang="en-US" altLang="ko-KR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1</a:t>
            </a:r>
            <a:r>
              <a:rPr lang="ko-KR" altLang="en-US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강 </a:t>
            </a:r>
            <a:r>
              <a:rPr lang="en-US" altLang="ko-KR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– </a:t>
            </a:r>
            <a:r>
              <a:rPr lang="ko-KR" altLang="en-US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포스트 코로나시대의 회복대안 그린뉴딜 </a:t>
            </a:r>
          </a:p>
          <a:p>
            <a:pPr marL="0" indent="0" fontAlgn="base">
              <a:buNone/>
            </a:pPr>
            <a:r>
              <a:rPr lang="ko-KR" altLang="en-US" sz="14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일 시 </a:t>
            </a:r>
            <a:r>
              <a:rPr lang="en-US" altLang="ko-KR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7. 14(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화</a:t>
            </a:r>
            <a:r>
              <a:rPr lang="en-US" altLang="ko-KR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) 14:00 ~ 16:00</a:t>
            </a:r>
            <a:endParaRPr lang="ko-KR" altLang="en-US" sz="1400" b="1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4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소 </a:t>
            </a:r>
            <a:r>
              <a:rPr lang="en-US" altLang="ko-KR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: (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사</a:t>
            </a:r>
            <a:r>
              <a:rPr lang="en-US" altLang="ko-KR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r>
              <a:rPr lang="ko-KR" altLang="en-US" sz="1400" b="1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한겨레평화통일포럼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 교육장</a:t>
            </a:r>
          </a:p>
          <a:p>
            <a:pPr marL="0" indent="0" fontAlgn="base">
              <a:buNone/>
            </a:pPr>
            <a:r>
              <a:rPr lang="ko-KR" altLang="en-US" sz="14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참석자 </a:t>
            </a:r>
            <a:r>
              <a:rPr lang="en-US" altLang="ko-KR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400" b="1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 위원</a:t>
            </a:r>
            <a:r>
              <a:rPr lang="en-US" altLang="ko-KR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시의원</a:t>
            </a:r>
            <a:r>
              <a:rPr lang="en-US" altLang="ko-KR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행정</a:t>
            </a:r>
            <a:r>
              <a:rPr lang="en-US" altLang="ko-KR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지역활동가 등 </a:t>
            </a:r>
            <a:r>
              <a:rPr lang="en-US" altLang="ko-KR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50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여명</a:t>
            </a:r>
          </a:p>
          <a:p>
            <a:pPr marL="0" indent="0" fontAlgn="base">
              <a:buNone/>
            </a:pPr>
            <a:r>
              <a:rPr lang="ko-KR" altLang="en-US" sz="14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강 사 </a:t>
            </a:r>
            <a:r>
              <a:rPr lang="en-US" altLang="ko-KR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김병권</a:t>
            </a:r>
            <a:r>
              <a:rPr lang="en-US" altLang="ko-KR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정의당 정의사회연구소장</a:t>
            </a:r>
            <a:r>
              <a:rPr lang="en-US" altLang="ko-KR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400" b="1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4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내 용 </a:t>
            </a:r>
            <a:r>
              <a:rPr lang="en-US" altLang="ko-KR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전염병 코로나</a:t>
            </a:r>
            <a:r>
              <a:rPr lang="en-US" altLang="ko-KR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19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와 기후위기</a:t>
            </a:r>
            <a:r>
              <a:rPr lang="en-US" altLang="ko-KR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그린뉴딜의 경제학</a:t>
            </a:r>
            <a:r>
              <a:rPr lang="en-US" altLang="ko-KR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그린뉴딜 핵심전략</a:t>
            </a:r>
          </a:p>
          <a:p>
            <a:pPr marL="0" indent="0" fontAlgn="base">
              <a:buNone/>
            </a:pPr>
            <a:r>
              <a:rPr lang="ko-KR" altLang="en-US" sz="14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주 최 </a:t>
            </a:r>
            <a:r>
              <a:rPr lang="en-US" altLang="ko-KR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안산시지속가능발전협의회 </a:t>
            </a:r>
            <a:r>
              <a:rPr lang="ko-KR" altLang="en-US" sz="14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경제위원회</a:t>
            </a:r>
            <a:endParaRPr lang="ko-KR" altLang="en-US" sz="1400" b="1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755576" y="1509611"/>
            <a:ext cx="7992888" cy="3222379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942" y="433318"/>
            <a:ext cx="801021" cy="843679"/>
          </a:xfrm>
          <a:prstGeom prst="rect">
            <a:avLst/>
          </a:prstGeom>
        </p:spPr>
      </p:pic>
      <p:pic>
        <p:nvPicPr>
          <p:cNvPr id="1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33286"/>
            <a:ext cx="802207" cy="843741"/>
          </a:xfrm>
          <a:prstGeom prst="rect">
            <a:avLst/>
          </a:prstGeom>
        </p:spPr>
      </p:pic>
      <p:pic>
        <p:nvPicPr>
          <p:cNvPr id="17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41786"/>
            <a:ext cx="843617" cy="843617"/>
          </a:xfrm>
          <a:prstGeom prst="rect">
            <a:avLst/>
          </a:prstGeom>
        </p:spPr>
      </p:pic>
      <p:pic>
        <p:nvPicPr>
          <p:cNvPr id="18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654" y="441786"/>
            <a:ext cx="842372" cy="843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718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25</a:t>
            </a:fld>
            <a:endParaRPr lang="ko-KR" altLang="en-US"/>
          </a:p>
        </p:txBody>
      </p:sp>
      <p:pic>
        <p:nvPicPr>
          <p:cNvPr id="11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942" y="433318"/>
            <a:ext cx="801021" cy="843679"/>
          </a:xfrm>
          <a:prstGeom prst="rect">
            <a:avLst/>
          </a:prstGeom>
        </p:spPr>
      </p:pic>
      <p:pic>
        <p:nvPicPr>
          <p:cNvPr id="15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33286"/>
            <a:ext cx="802207" cy="843741"/>
          </a:xfrm>
          <a:prstGeom prst="rect">
            <a:avLst/>
          </a:prstGeom>
        </p:spPr>
      </p:pic>
      <p:pic>
        <p:nvPicPr>
          <p:cNvPr id="16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41786"/>
            <a:ext cx="843617" cy="843617"/>
          </a:xfrm>
          <a:prstGeom prst="rect">
            <a:avLst/>
          </a:prstGeom>
        </p:spPr>
      </p:pic>
      <p:pic>
        <p:nvPicPr>
          <p:cNvPr id="17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654" y="441786"/>
            <a:ext cx="842372" cy="843617"/>
          </a:xfrm>
          <a:prstGeom prst="rect">
            <a:avLst/>
          </a:prstGeom>
        </p:spPr>
      </p:pic>
      <p:pic>
        <p:nvPicPr>
          <p:cNvPr id="9" name="내용 개체 틀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577" y="2316532"/>
            <a:ext cx="3992267" cy="2245650"/>
          </a:xfrm>
          <a:prstGeom prst="rect">
            <a:avLst/>
          </a:prstGeom>
        </p:spPr>
      </p:pic>
      <p:pic>
        <p:nvPicPr>
          <p:cNvPr id="10" name="내용 개체 틀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203598"/>
            <a:ext cx="3693387" cy="3319391"/>
          </a:xfrm>
          <a:prstGeom prst="rect">
            <a:avLst/>
          </a:prstGeom>
        </p:spPr>
      </p:pic>
      <p:sp>
        <p:nvSpPr>
          <p:cNvPr id="13" name="제목 3"/>
          <p:cNvSpPr txBox="1">
            <a:spLocks/>
          </p:cNvSpPr>
          <p:nvPr/>
        </p:nvSpPr>
        <p:spPr>
          <a:xfrm>
            <a:off x="467544" y="411510"/>
            <a:ext cx="8135938" cy="58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80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&lt;SDGs - </a:t>
            </a:r>
            <a:r>
              <a:rPr lang="ko-KR" altLang="en-US" sz="280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전환포럼</a:t>
            </a:r>
            <a:r>
              <a:rPr lang="en-US" altLang="ko-KR" sz="280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8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8345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26</a:t>
            </a:fld>
            <a:endParaRPr lang="ko-KR" altLang="en-US"/>
          </a:p>
        </p:txBody>
      </p:sp>
      <p:sp>
        <p:nvSpPr>
          <p:cNvPr id="10" name="내용 개체 틀 1"/>
          <p:cNvSpPr txBox="1">
            <a:spLocks/>
          </p:cNvSpPr>
          <p:nvPr/>
        </p:nvSpPr>
        <p:spPr>
          <a:xfrm>
            <a:off x="1079612" y="1347615"/>
            <a:ext cx="7344816" cy="3312368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74320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None/>
            </a:pPr>
            <a:endParaRPr lang="en-US" altLang="ko-KR" sz="2100" b="1" dirty="0" smtClean="0">
              <a:latin typeface="a소나무L" panose="02020600000000000000" pitchFamily="18" charset="-127"/>
              <a:ea typeface="a소나무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9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ko-KR" altLang="en-US" sz="19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전환포럼 </a:t>
            </a:r>
            <a:r>
              <a:rPr lang="en-US" altLang="ko-KR" sz="19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2</a:t>
            </a:r>
            <a:r>
              <a:rPr lang="ko-KR" altLang="en-US" sz="19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강 </a:t>
            </a:r>
            <a:r>
              <a:rPr lang="en-US" altLang="ko-KR" sz="19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– </a:t>
            </a:r>
            <a:r>
              <a:rPr lang="ko-KR" altLang="en-US" sz="19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지역사회에 기반한 그린뉴딜 정책제안</a:t>
            </a:r>
            <a:endParaRPr lang="ko-KR" altLang="en-US" sz="19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일 시 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7. 20(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월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14:00 ~ 17:00</a:t>
            </a:r>
            <a:endParaRPr lang="ko-KR" altLang="en-US" sz="15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소 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(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사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r>
              <a:rPr lang="ko-KR" altLang="en-US" sz="15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한겨레평화통일포럼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 교육장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참석자 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5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위원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시의원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행정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지역활동가 등 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50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여명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강 사 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이유진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지역에너지전환 전국네트워크 공동대표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5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내 용 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지역기반 그린뉴딜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자치분권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에너지분권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과 그린뉴딜 연계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그린뉴딜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지역사례 소개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endParaRPr lang="en-US" altLang="ko-KR" sz="15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</a:t>
            </a: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안산지역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그린뉴딜 </a:t>
            </a:r>
            <a:r>
              <a:rPr lang="ko-KR" altLang="en-US" sz="15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거버넌스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 논의 등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주 최 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안산시지속가능발전협의회 경제위원회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55576" y="1509611"/>
            <a:ext cx="7992888" cy="3222379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942" y="433318"/>
            <a:ext cx="801021" cy="843679"/>
          </a:xfrm>
          <a:prstGeom prst="rect">
            <a:avLst/>
          </a:prstGeom>
        </p:spPr>
      </p:pic>
      <p:pic>
        <p:nvPicPr>
          <p:cNvPr id="19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33286"/>
            <a:ext cx="802207" cy="843741"/>
          </a:xfrm>
          <a:prstGeom prst="rect">
            <a:avLst/>
          </a:prstGeom>
        </p:spPr>
      </p:pic>
      <p:pic>
        <p:nvPicPr>
          <p:cNvPr id="20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41786"/>
            <a:ext cx="843617" cy="843617"/>
          </a:xfrm>
          <a:prstGeom prst="rect">
            <a:avLst/>
          </a:prstGeom>
        </p:spPr>
      </p:pic>
      <p:pic>
        <p:nvPicPr>
          <p:cNvPr id="21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654" y="441786"/>
            <a:ext cx="842372" cy="843617"/>
          </a:xfrm>
          <a:prstGeom prst="rect">
            <a:avLst/>
          </a:prstGeom>
        </p:spPr>
      </p:pic>
      <p:sp>
        <p:nvSpPr>
          <p:cNvPr id="11" name="제목 3"/>
          <p:cNvSpPr txBox="1">
            <a:spLocks/>
          </p:cNvSpPr>
          <p:nvPr/>
        </p:nvSpPr>
        <p:spPr>
          <a:xfrm>
            <a:off x="467544" y="411510"/>
            <a:ext cx="8135938" cy="58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8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&lt;SDGs - </a:t>
            </a:r>
            <a:r>
              <a:rPr lang="ko-KR" altLang="en-US" sz="28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전환포럼</a:t>
            </a:r>
            <a:r>
              <a:rPr lang="en-US" altLang="ko-KR" sz="28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8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42749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27</a:t>
            </a:fld>
            <a:endParaRPr lang="ko-KR" altLang="en-US"/>
          </a:p>
        </p:txBody>
      </p:sp>
      <p:pic>
        <p:nvPicPr>
          <p:cNvPr id="18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942" y="433318"/>
            <a:ext cx="801021" cy="843679"/>
          </a:xfrm>
          <a:prstGeom prst="rect">
            <a:avLst/>
          </a:prstGeom>
        </p:spPr>
      </p:pic>
      <p:pic>
        <p:nvPicPr>
          <p:cNvPr id="19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33286"/>
            <a:ext cx="802207" cy="843741"/>
          </a:xfrm>
          <a:prstGeom prst="rect">
            <a:avLst/>
          </a:prstGeom>
        </p:spPr>
      </p:pic>
      <p:pic>
        <p:nvPicPr>
          <p:cNvPr id="20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41786"/>
            <a:ext cx="843617" cy="843617"/>
          </a:xfrm>
          <a:prstGeom prst="rect">
            <a:avLst/>
          </a:prstGeom>
        </p:spPr>
      </p:pic>
      <p:pic>
        <p:nvPicPr>
          <p:cNvPr id="21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654" y="441786"/>
            <a:ext cx="842372" cy="843617"/>
          </a:xfrm>
          <a:prstGeom prst="rect">
            <a:avLst/>
          </a:prstGeom>
        </p:spPr>
      </p:pic>
      <p:pic>
        <p:nvPicPr>
          <p:cNvPr id="9" name="내용 개체 틀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355726"/>
            <a:ext cx="3992267" cy="2245650"/>
          </a:xfrm>
          <a:prstGeom prst="rect">
            <a:avLst/>
          </a:prstGeom>
        </p:spPr>
      </p:pic>
      <p:pic>
        <p:nvPicPr>
          <p:cNvPr id="11" name="내용 개체 틀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203598"/>
            <a:ext cx="3888432" cy="3384376"/>
          </a:xfrm>
          <a:prstGeom prst="rect">
            <a:avLst/>
          </a:prstGeom>
        </p:spPr>
      </p:pic>
      <p:sp>
        <p:nvSpPr>
          <p:cNvPr id="13" name="제목 3"/>
          <p:cNvSpPr txBox="1">
            <a:spLocks/>
          </p:cNvSpPr>
          <p:nvPr/>
        </p:nvSpPr>
        <p:spPr>
          <a:xfrm>
            <a:off x="467544" y="411510"/>
            <a:ext cx="8135938" cy="58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80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&lt;SDGs - </a:t>
            </a:r>
            <a:r>
              <a:rPr lang="ko-KR" altLang="en-US" sz="280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전환포럼</a:t>
            </a:r>
            <a:r>
              <a:rPr lang="en-US" altLang="ko-KR" sz="280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8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7105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28</a:t>
            </a:fld>
            <a:endParaRPr lang="ko-KR" altLang="en-US"/>
          </a:p>
        </p:txBody>
      </p:sp>
      <p:sp>
        <p:nvSpPr>
          <p:cNvPr id="10" name="내용 개체 틀 1"/>
          <p:cNvSpPr txBox="1">
            <a:spLocks/>
          </p:cNvSpPr>
          <p:nvPr/>
        </p:nvSpPr>
        <p:spPr>
          <a:xfrm>
            <a:off x="1079612" y="1347615"/>
            <a:ext cx="7344816" cy="331236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74320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None/>
            </a:pPr>
            <a:endParaRPr lang="en-US" altLang="ko-KR" sz="2100" b="1" dirty="0" smtClean="0">
              <a:latin typeface="a소나무L" panose="02020600000000000000" pitchFamily="18" charset="-127"/>
              <a:ea typeface="a소나무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전환포럼 </a:t>
            </a:r>
            <a:r>
              <a:rPr lang="en-US" altLang="ko-KR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3</a:t>
            </a: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강 </a:t>
            </a:r>
            <a:r>
              <a:rPr lang="en-US" altLang="ko-KR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– </a:t>
            </a: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혐오와 차별의 시대</a:t>
            </a:r>
            <a:r>
              <a:rPr lang="en-US" altLang="ko-KR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우리 사회의 인권을 말하다</a:t>
            </a:r>
            <a:endParaRPr lang="ko-KR" altLang="en-US" sz="16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일 시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7. 27(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월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14:00 ~ 16:00</a:t>
            </a: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소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(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사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한겨레평화통일포럼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 교육장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참석자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안산지속협위원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시의원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행정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지역활동가 등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50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여명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강 사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김현미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연세대학교 문화인류학과 교수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내 용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재난과 회복의 민주주의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코로나 바이러스와 여성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&amp;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사회적 소수자</a:t>
            </a: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정의를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위한 사회적 </a:t>
            </a:r>
            <a:endParaRPr lang="en-US" altLang="ko-KR" sz="14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모델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한국형 재난 회복과 뉴딜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주 최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안산시지속가능발전협의회 사회위원회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55576" y="1509611"/>
            <a:ext cx="7992888" cy="3222379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3273" y="431258"/>
            <a:ext cx="844522" cy="845769"/>
          </a:xfrm>
          <a:prstGeom prst="rect">
            <a:avLst/>
          </a:prstGeom>
        </p:spPr>
      </p:pic>
      <p:pic>
        <p:nvPicPr>
          <p:cNvPr id="19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7496" y="433286"/>
            <a:ext cx="801139" cy="843741"/>
          </a:xfrm>
          <a:prstGeom prst="rect">
            <a:avLst/>
          </a:prstGeom>
        </p:spPr>
      </p:pic>
      <p:pic>
        <p:nvPicPr>
          <p:cNvPr id="20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42409"/>
            <a:ext cx="843617" cy="842370"/>
          </a:xfrm>
          <a:prstGeom prst="rect">
            <a:avLst/>
          </a:prstGeom>
        </p:spPr>
      </p:pic>
      <p:pic>
        <p:nvPicPr>
          <p:cNvPr id="21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655" y="441786"/>
            <a:ext cx="842370" cy="843617"/>
          </a:xfrm>
          <a:prstGeom prst="rect">
            <a:avLst/>
          </a:prstGeom>
        </p:spPr>
      </p:pic>
      <p:sp>
        <p:nvSpPr>
          <p:cNvPr id="11" name="제목 3"/>
          <p:cNvSpPr txBox="1">
            <a:spLocks/>
          </p:cNvSpPr>
          <p:nvPr/>
        </p:nvSpPr>
        <p:spPr>
          <a:xfrm>
            <a:off x="467544" y="483518"/>
            <a:ext cx="8135938" cy="58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80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&lt;SDGs - </a:t>
            </a:r>
            <a:r>
              <a:rPr lang="ko-KR" altLang="en-US" sz="280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전환포럼</a:t>
            </a:r>
            <a:r>
              <a:rPr lang="en-US" altLang="ko-KR" sz="280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8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80495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29</a:t>
            </a:fld>
            <a:endParaRPr lang="ko-KR" altLang="en-US"/>
          </a:p>
        </p:txBody>
      </p:sp>
      <p:pic>
        <p:nvPicPr>
          <p:cNvPr id="18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3273" y="431258"/>
            <a:ext cx="844522" cy="845769"/>
          </a:xfrm>
          <a:prstGeom prst="rect">
            <a:avLst/>
          </a:prstGeom>
        </p:spPr>
      </p:pic>
      <p:pic>
        <p:nvPicPr>
          <p:cNvPr id="19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7496" y="433286"/>
            <a:ext cx="801139" cy="843741"/>
          </a:xfrm>
          <a:prstGeom prst="rect">
            <a:avLst/>
          </a:prstGeom>
        </p:spPr>
      </p:pic>
      <p:pic>
        <p:nvPicPr>
          <p:cNvPr id="20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42409"/>
            <a:ext cx="843617" cy="842370"/>
          </a:xfrm>
          <a:prstGeom prst="rect">
            <a:avLst/>
          </a:prstGeom>
        </p:spPr>
      </p:pic>
      <p:pic>
        <p:nvPicPr>
          <p:cNvPr id="21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655" y="441786"/>
            <a:ext cx="842370" cy="843617"/>
          </a:xfrm>
          <a:prstGeom prst="rect">
            <a:avLst/>
          </a:prstGeom>
        </p:spPr>
      </p:pic>
      <p:pic>
        <p:nvPicPr>
          <p:cNvPr id="9" name="내용 개체 틀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578" y="2139702"/>
            <a:ext cx="3992267" cy="2330644"/>
          </a:xfrm>
          <a:prstGeom prst="rect">
            <a:avLst/>
          </a:prstGeom>
        </p:spPr>
      </p:pic>
      <p:pic>
        <p:nvPicPr>
          <p:cNvPr id="11" name="내용 개체 틀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203598"/>
            <a:ext cx="3888432" cy="3528392"/>
          </a:xfrm>
          <a:prstGeom prst="rect">
            <a:avLst/>
          </a:prstGeom>
        </p:spPr>
      </p:pic>
      <p:sp>
        <p:nvSpPr>
          <p:cNvPr id="13" name="제목 3"/>
          <p:cNvSpPr txBox="1">
            <a:spLocks/>
          </p:cNvSpPr>
          <p:nvPr/>
        </p:nvSpPr>
        <p:spPr>
          <a:xfrm>
            <a:off x="467544" y="411510"/>
            <a:ext cx="8135938" cy="58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80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&lt;SDGs - </a:t>
            </a:r>
            <a:r>
              <a:rPr lang="ko-KR" altLang="en-US" sz="280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전환포럼</a:t>
            </a:r>
            <a:r>
              <a:rPr lang="en-US" altLang="ko-KR" sz="280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8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48896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30</a:t>
            </a:fld>
            <a:endParaRPr lang="ko-KR" altLang="en-US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275606"/>
            <a:ext cx="7344816" cy="3240360"/>
          </a:xfrm>
        </p:spPr>
        <p:txBody>
          <a:bodyPr>
            <a:normAutofit/>
          </a:bodyPr>
          <a:lstStyle/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en-US" altLang="ko-KR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SDGs </a:t>
            </a: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가치확장을 위한 홈페이지 개편사업</a:t>
            </a:r>
            <a:endParaRPr lang="ko-KR" altLang="en-US" sz="16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▪ 기  간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7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월 완료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▪ 내 용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안산지속협으로의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변화에 따른 홈페이지 개편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지속가능발전 개념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SDGs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의미 및 분과 위원회 카테고리 구성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위원 및 시민 소통공간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마련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등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방 식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웹페이지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및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스마트폰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연동형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endParaRPr lang="en-US" altLang="ko-KR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4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en-US" altLang="ko-KR" sz="14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SDGs </a:t>
            </a:r>
            <a:r>
              <a:rPr lang="ko-KR" altLang="en-US" sz="14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홍보사업</a:t>
            </a:r>
            <a:endParaRPr lang="en-US" altLang="ko-KR" sz="1400" b="1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8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월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SDGs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카드뉴스 제작</a:t>
            </a:r>
            <a:endParaRPr lang="en-US" altLang="ko-KR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뉴스레터 발송</a:t>
            </a:r>
          </a:p>
        </p:txBody>
      </p:sp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&lt;SDGs 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-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홍보활동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7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379" y="455267"/>
            <a:ext cx="802147" cy="799780"/>
          </a:xfrm>
          <a:prstGeom prst="rect">
            <a:avLst/>
          </a:prstGeom>
        </p:spPr>
      </p:pic>
      <p:pic>
        <p:nvPicPr>
          <p:cNvPr id="8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54053"/>
            <a:ext cx="802207" cy="802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778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31</a:t>
            </a:fld>
            <a:endParaRPr lang="ko-KR" altLang="en-US"/>
          </a:p>
        </p:txBody>
      </p:sp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홈페이지 개편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7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379" y="455267"/>
            <a:ext cx="802147" cy="799780"/>
          </a:xfrm>
          <a:prstGeom prst="rect">
            <a:avLst/>
          </a:prstGeom>
        </p:spPr>
      </p:pic>
      <p:pic>
        <p:nvPicPr>
          <p:cNvPr id="8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54053"/>
            <a:ext cx="802207" cy="802207"/>
          </a:xfrm>
          <a:prstGeom prst="rect">
            <a:avLst/>
          </a:prstGeom>
        </p:spPr>
      </p:pic>
      <p:pic>
        <p:nvPicPr>
          <p:cNvPr id="9" name="내용 개체 틀 10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367" y="1563638"/>
            <a:ext cx="4111802" cy="2998715"/>
          </a:xfrm>
        </p:spPr>
      </p:pic>
      <p:pic>
        <p:nvPicPr>
          <p:cNvPr id="12" name="내용 개체 틀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50"/>
          <a:stretch/>
        </p:blipFill>
        <p:spPr>
          <a:xfrm>
            <a:off x="899592" y="1225771"/>
            <a:ext cx="1591752" cy="3628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70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32</a:t>
            </a:fld>
            <a:endParaRPr lang="ko-KR" altLang="en-US"/>
          </a:p>
        </p:txBody>
      </p:sp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뉴스레터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&amp;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카드뉴스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7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379" y="455267"/>
            <a:ext cx="802147" cy="799780"/>
          </a:xfrm>
          <a:prstGeom prst="rect">
            <a:avLst/>
          </a:prstGeom>
        </p:spPr>
      </p:pic>
      <p:pic>
        <p:nvPicPr>
          <p:cNvPr id="8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54053"/>
            <a:ext cx="802207" cy="802207"/>
          </a:xfrm>
          <a:prstGeom prst="rect">
            <a:avLst/>
          </a:prstGeom>
        </p:spPr>
      </p:pic>
      <p:pic>
        <p:nvPicPr>
          <p:cNvPr id="9" name="내용 개체 틀 10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707654"/>
            <a:ext cx="1368152" cy="1368152"/>
          </a:xfrm>
        </p:spPr>
      </p:pic>
      <p:pic>
        <p:nvPicPr>
          <p:cNvPr id="12" name="내용 개체 틀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707654"/>
            <a:ext cx="1368152" cy="1368152"/>
          </a:xfrm>
          <a:prstGeom prst="rect">
            <a:avLst/>
          </a:prstGeom>
        </p:spPr>
      </p:pic>
      <p:pic>
        <p:nvPicPr>
          <p:cNvPr id="13" name="내용 개체 틀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707654"/>
            <a:ext cx="1368152" cy="1368152"/>
          </a:xfrm>
          <a:prstGeom prst="rect">
            <a:avLst/>
          </a:prstGeom>
        </p:spPr>
      </p:pic>
      <p:pic>
        <p:nvPicPr>
          <p:cNvPr id="14" name="내용 개체 틀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304817"/>
            <a:ext cx="1368152" cy="1368152"/>
          </a:xfrm>
          <a:prstGeom prst="rect">
            <a:avLst/>
          </a:prstGeom>
        </p:spPr>
      </p:pic>
      <p:pic>
        <p:nvPicPr>
          <p:cNvPr id="15" name="내용 개체 틀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309634"/>
            <a:ext cx="1368152" cy="1368152"/>
          </a:xfrm>
          <a:prstGeom prst="rect">
            <a:avLst/>
          </a:prstGeom>
        </p:spPr>
      </p:pic>
      <p:pic>
        <p:nvPicPr>
          <p:cNvPr id="16" name="내용 개체 틀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281" y="3309634"/>
            <a:ext cx="1368152" cy="1368152"/>
          </a:xfrm>
          <a:prstGeom prst="rect">
            <a:avLst/>
          </a:prstGeom>
        </p:spPr>
      </p:pic>
      <p:pic>
        <p:nvPicPr>
          <p:cNvPr id="17" name="내용 개체 틀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224354"/>
            <a:ext cx="1682693" cy="366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48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68212" y="735547"/>
            <a:ext cx="5829300" cy="2322257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300" dirty="0" smtClean="0">
                <a:latin typeface="a고인돌" panose="02020600000000000000" pitchFamily="18" charset="-127"/>
                <a:ea typeface="a고인돌" panose="02020600000000000000" pitchFamily="18" charset="-127"/>
              </a:rPr>
              <a:t> </a:t>
            </a:r>
            <a:r>
              <a:rPr lang="en-US" altLang="ko-KR" sz="3300" dirty="0" smtClean="0">
                <a:latin typeface="a고인돌" panose="02020600000000000000" pitchFamily="18" charset="-127"/>
                <a:ea typeface="a고인돌" panose="02020600000000000000" pitchFamily="18" charset="-127"/>
              </a:rPr>
              <a:t>SDGs-</a:t>
            </a:r>
            <a:r>
              <a:rPr lang="ko-KR" altLang="en-US" sz="3300" dirty="0" smtClean="0">
                <a:latin typeface="a고인돌" panose="02020600000000000000" pitchFamily="18" charset="-127"/>
                <a:ea typeface="a고인돌" panose="02020600000000000000" pitchFamily="18" charset="-127"/>
              </a:rPr>
              <a:t> </a:t>
            </a:r>
            <a:r>
              <a:rPr lang="ko-KR" altLang="en-US" sz="3300" dirty="0" err="1" smtClean="0">
                <a:latin typeface="a고인돌" panose="02020600000000000000" pitchFamily="18" charset="-127"/>
                <a:ea typeface="a고인돌" panose="02020600000000000000" pitchFamily="18" charset="-127"/>
              </a:rPr>
              <a:t>행동플렛폼</a:t>
            </a:r>
            <a:endParaRPr lang="ko-KR" altLang="en-US" sz="3300" dirty="0"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731990"/>
            <a:ext cx="2604414" cy="38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76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34</a:t>
            </a:fld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idx="4294967295"/>
          </p:nvPr>
        </p:nvSpPr>
        <p:spPr>
          <a:xfrm>
            <a:off x="395536" y="246887"/>
            <a:ext cx="8135938" cy="588963"/>
          </a:xfrm>
        </p:spPr>
        <p:txBody>
          <a:bodyPr>
            <a:normAutofit/>
          </a:bodyPr>
          <a:lstStyle/>
          <a:p>
            <a:pPr algn="l"/>
            <a:endParaRPr lang="ko-KR" altLang="en-US" sz="2400" dirty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038" y="454674"/>
            <a:ext cx="760630" cy="801078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706" y="454701"/>
            <a:ext cx="760520" cy="801022"/>
          </a:xfrm>
          <a:prstGeom prst="rect">
            <a:avLst/>
          </a:prstGeom>
        </p:spPr>
      </p:pic>
      <p:sp>
        <p:nvSpPr>
          <p:cNvPr id="10" name="내용 개체 틀 1"/>
          <p:cNvSpPr txBox="1">
            <a:spLocks/>
          </p:cNvSpPr>
          <p:nvPr/>
        </p:nvSpPr>
        <p:spPr>
          <a:xfrm>
            <a:off x="1036784" y="1566427"/>
            <a:ext cx="7639672" cy="3168352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274320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None/>
            </a:pPr>
            <a:endParaRPr lang="en-US" altLang="ko-KR" sz="2100" b="1" dirty="0" smtClean="0">
              <a:latin typeface="a소나무L" panose="02020600000000000000" pitchFamily="18" charset="-127"/>
              <a:ea typeface="a소나무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21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■ 취지</a:t>
            </a:r>
            <a:endParaRPr lang="ko-KR" altLang="en-US" sz="2100" b="1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▪ 절체절명의 생존 위기로 다가온 기후변화 문제에 대한 지역사회의 인식을 높이고 적극적 대응을 </a:t>
            </a: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촉구하기</a:t>
            </a:r>
            <a:endParaRPr lang="en-US" altLang="ko-KR" sz="19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</a:t>
            </a: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위해 시민 누구나 참여하고 청소년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환경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인권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노동 등 각계각층의 기관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/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단체가 함께 하는 기후운동 </a:t>
            </a:r>
            <a:endParaRPr lang="en-US" altLang="ko-KR" sz="19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</a:t>
            </a: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네트워크로 </a:t>
            </a:r>
            <a:r>
              <a:rPr lang="en-US" altLang="ko-KR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1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생태적위기에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대한 비상사태 선포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2)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온실가스 배출 감축 제로 정책마련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3)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시민이 주도하는 </a:t>
            </a:r>
            <a:endParaRPr lang="en-US" altLang="ko-KR" sz="19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</a:t>
            </a: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사회적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논의 구조마련을 요구하며 안산시민과 함께 행동하기 위하여 기후위기 안산비상행동을 </a:t>
            </a: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조직한다</a:t>
            </a:r>
            <a:r>
              <a:rPr lang="en-US" altLang="ko-KR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.</a:t>
            </a:r>
            <a:endParaRPr lang="en-US" altLang="ko-KR" sz="19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endParaRPr lang="en-US" altLang="ko-KR" sz="19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21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■ 기후위기 안산비상행동 </a:t>
            </a:r>
            <a:r>
              <a:rPr lang="en-US" altLang="ko-KR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&lt;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활동경과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&gt;</a:t>
            </a:r>
            <a:endParaRPr lang="ko-KR" altLang="en-US" sz="21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en-US" altLang="ko-KR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3. 25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기후위기 안산비상행동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준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차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준비기획단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모임</a:t>
            </a:r>
          </a:p>
          <a:p>
            <a:pPr marL="0" indent="0" fontAlgn="base">
              <a:buNone/>
            </a:pPr>
            <a:r>
              <a:rPr lang="en-US" altLang="ko-KR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-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YWCA,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안산환경운동연합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시화호생명지킴이</a:t>
            </a:r>
            <a:r>
              <a:rPr lang="en-US" altLang="ko-KR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안산시민햇빛발전협동조합</a:t>
            </a:r>
            <a:endParaRPr lang="ko-KR" altLang="en-US" sz="19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en-US" altLang="ko-KR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4. 22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기후위기 안산비상행동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준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2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차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준비기획단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모임</a:t>
            </a: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5</a:t>
            </a:r>
            <a:r>
              <a:rPr lang="en-US" altLang="ko-KR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.   7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기후위기 안산비상행동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준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3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차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준비기획단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모임</a:t>
            </a:r>
            <a:endParaRPr lang="en-US" altLang="ko-KR" sz="19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- </a:t>
            </a:r>
            <a:r>
              <a:rPr lang="en-US" altLang="ko-KR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준비위원회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최종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모집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: 총 49개 </a:t>
            </a:r>
            <a:r>
              <a:rPr lang="en-US" altLang="ko-KR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기관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/</a:t>
            </a:r>
            <a:r>
              <a:rPr lang="en-US" altLang="ko-KR" sz="19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단체</a:t>
            </a:r>
            <a:endParaRPr lang="ko-KR" altLang="en-US" sz="19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5. </a:t>
            </a:r>
            <a:r>
              <a:rPr lang="en-US" altLang="ko-KR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13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기후위기 안산비상행동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준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차 전체회의</a:t>
            </a: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7. </a:t>
            </a:r>
            <a:r>
              <a:rPr lang="en-US" altLang="ko-KR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10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기후위기 안산비상행동 출범식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55576" y="1563638"/>
            <a:ext cx="7992888" cy="316835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353" y="454674"/>
            <a:ext cx="761590" cy="801022"/>
          </a:xfrm>
          <a:prstGeom prst="rect">
            <a:avLst/>
          </a:prstGeom>
        </p:spPr>
      </p:pic>
      <p:pic>
        <p:nvPicPr>
          <p:cNvPr id="11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086" y="454674"/>
            <a:ext cx="799840" cy="801022"/>
          </a:xfrm>
          <a:prstGeom prst="rect">
            <a:avLst/>
          </a:prstGeom>
        </p:spPr>
      </p:pic>
      <p:pic>
        <p:nvPicPr>
          <p:cNvPr id="13" name="내용 개체 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797" y="453550"/>
            <a:ext cx="760519" cy="802146"/>
          </a:xfrm>
          <a:prstGeom prst="rect">
            <a:avLst/>
          </a:prstGeom>
        </p:spPr>
      </p:pic>
      <p:pic>
        <p:nvPicPr>
          <p:cNvPr id="14" name="Picture 2" descr="Z:\HDD1\Data\2020\사업\기후위기 비상행동 네트워크\홍보,정책자료\기후위기 안산비상행동 ci-최종-0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15566"/>
            <a:ext cx="3491880" cy="510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993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35</a:t>
            </a:fld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idx="4294967295"/>
          </p:nvPr>
        </p:nvSpPr>
        <p:spPr>
          <a:xfrm>
            <a:off x="395536" y="246887"/>
            <a:ext cx="8135938" cy="588963"/>
          </a:xfrm>
        </p:spPr>
        <p:txBody>
          <a:bodyPr>
            <a:normAutofit/>
          </a:bodyPr>
          <a:lstStyle/>
          <a:p>
            <a:pPr algn="l"/>
            <a:endParaRPr lang="ko-KR" altLang="en-US" sz="2400" dirty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038" y="454674"/>
            <a:ext cx="760630" cy="801078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706" y="454701"/>
            <a:ext cx="760520" cy="801022"/>
          </a:xfrm>
          <a:prstGeom prst="rect">
            <a:avLst/>
          </a:prstGeom>
        </p:spPr>
      </p:pic>
      <p:sp>
        <p:nvSpPr>
          <p:cNvPr id="10" name="내용 개체 틀 1"/>
          <p:cNvSpPr txBox="1">
            <a:spLocks/>
          </p:cNvSpPr>
          <p:nvPr/>
        </p:nvSpPr>
        <p:spPr>
          <a:xfrm>
            <a:off x="1036784" y="1566427"/>
            <a:ext cx="7639672" cy="3168352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274320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None/>
            </a:pPr>
            <a:endParaRPr lang="en-US" altLang="ko-KR" sz="2100" b="1" dirty="0" smtClean="0">
              <a:latin typeface="a소나무L" panose="02020600000000000000" pitchFamily="18" charset="-127"/>
              <a:ea typeface="a소나무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23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ko-KR" altLang="en-US" sz="23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기후위기 안산비상행동 </a:t>
            </a:r>
            <a:r>
              <a:rPr lang="ko-KR" altLang="en-US" sz="2300" b="1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운영위</a:t>
            </a:r>
            <a:r>
              <a:rPr lang="ko-KR" altLang="en-US" sz="23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 회의 </a:t>
            </a:r>
            <a:r>
              <a:rPr lang="en-US" altLang="ko-KR" sz="23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(2</a:t>
            </a:r>
            <a:r>
              <a:rPr lang="ko-KR" altLang="en-US" sz="23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차</a:t>
            </a:r>
            <a:r>
              <a:rPr lang="en-US" altLang="ko-KR" sz="23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, 3</a:t>
            </a:r>
            <a:r>
              <a:rPr lang="ko-KR" altLang="en-US" sz="23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차</a:t>
            </a:r>
            <a:r>
              <a:rPr lang="en-US" altLang="ko-KR" sz="23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2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일 시 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6. 23(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화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10:00 / 7. 29(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수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10:00</a:t>
            </a:r>
            <a:endParaRPr lang="ko-KR" altLang="en-US" sz="21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소 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(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사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r>
              <a:rPr lang="ko-KR" altLang="en-US" sz="21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한겨레평화통일포럼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21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교육실</a:t>
            </a:r>
            <a:endParaRPr lang="ko-KR" altLang="en-US" sz="21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참 석 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기후위기 안산비상행동 운영위원 및 실무자 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17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</a:p>
          <a:p>
            <a:pPr marL="0" indent="0" fontAlgn="base">
              <a:buNone/>
            </a:pP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내 용 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출범식 확정 및 계획 점검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하반기 주요사업 논의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안산시 </a:t>
            </a:r>
            <a:r>
              <a:rPr lang="ko-KR" altLang="en-US" sz="21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탈석탄</a:t>
            </a: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금고지정운동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경기도 기후위기 </a:t>
            </a:r>
            <a:endParaRPr lang="en-US" altLang="ko-KR" sz="21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</a:t>
            </a: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비상선언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촉구 경기도민 청원운동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), </a:t>
            </a: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안산시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기후위기 비상선언 이후 </a:t>
            </a:r>
            <a:r>
              <a:rPr lang="ko-KR" altLang="en-US" sz="21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거버넌스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 구축 활동 </a:t>
            </a: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등</a:t>
            </a:r>
            <a:endParaRPr lang="en-US" altLang="ko-KR" sz="21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endParaRPr lang="en-US" altLang="ko-KR" sz="17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23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ko-KR" altLang="en-US" sz="23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기후위기 안산비상행동 공동사무국 회의</a:t>
            </a:r>
            <a:r>
              <a:rPr lang="en-US" altLang="ko-KR" sz="23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(2</a:t>
            </a:r>
            <a:r>
              <a:rPr lang="ko-KR" altLang="en-US" sz="23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차</a:t>
            </a:r>
            <a:r>
              <a:rPr lang="en-US" altLang="ko-KR" sz="23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, 3</a:t>
            </a:r>
            <a:r>
              <a:rPr lang="ko-KR" altLang="en-US" sz="23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차</a:t>
            </a:r>
            <a:r>
              <a:rPr lang="en-US" altLang="ko-KR" sz="23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, 4</a:t>
            </a:r>
            <a:r>
              <a:rPr lang="ko-KR" altLang="en-US" sz="23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차</a:t>
            </a:r>
            <a:r>
              <a:rPr lang="en-US" altLang="ko-KR" sz="23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2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일 시 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6. 18(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목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10:00 / 6. 30(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화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10:00 / 8. 12(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수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15:00</a:t>
            </a:r>
            <a:endParaRPr lang="ko-KR" altLang="en-US" sz="21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소 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(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사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r>
              <a:rPr lang="ko-KR" altLang="en-US" sz="21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한겨레평화통일포럼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21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교육실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안산환경운동연합 회의실</a:t>
            </a:r>
          </a:p>
          <a:p>
            <a:pPr marL="0" indent="0" fontAlgn="base">
              <a:buNone/>
            </a:pP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참 석 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기후위기 안산비상행동 공동사무국 실무책임자 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6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</a:p>
          <a:p>
            <a:pPr marL="0" indent="0" fontAlgn="base">
              <a:buNone/>
            </a:pPr>
            <a:r>
              <a:rPr lang="en-US" altLang="ko-KR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(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안산환경운동연합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YWCA, </a:t>
            </a:r>
            <a:r>
              <a:rPr lang="ko-KR" altLang="en-US" sz="21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안산시민햇빛발전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21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내 용 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출범식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(7/10)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진행 점검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기후행동학교 점검 및 역할분담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en-US" altLang="ko-KR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9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월 </a:t>
            </a:r>
            <a:r>
              <a:rPr lang="ko-KR" altLang="en-US" sz="21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탈석탄주간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/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월간 행사 계획 논의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endParaRPr lang="en-US" altLang="ko-KR" sz="21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</a:t>
            </a: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온라인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홍보 점검 등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55576" y="1707654"/>
            <a:ext cx="7992888" cy="302433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827584" y="1166001"/>
            <a:ext cx="3874779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b="1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[</a:t>
            </a:r>
            <a:r>
              <a:rPr lang="ko-KR" altLang="en-US" b="1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기후위기 안산비상행동 진행상황 공유</a:t>
            </a:r>
            <a:r>
              <a:rPr lang="en-US" altLang="ko-KR" b="1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]</a:t>
            </a:r>
            <a:endParaRPr lang="ko-KR" altLang="en-US" dirty="0" smtClean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  <p:pic>
        <p:nvPicPr>
          <p:cNvPr id="9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353" y="454674"/>
            <a:ext cx="761590" cy="801022"/>
          </a:xfrm>
          <a:prstGeom prst="rect">
            <a:avLst/>
          </a:prstGeom>
        </p:spPr>
      </p:pic>
      <p:pic>
        <p:nvPicPr>
          <p:cNvPr id="11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086" y="454674"/>
            <a:ext cx="799840" cy="801022"/>
          </a:xfrm>
          <a:prstGeom prst="rect">
            <a:avLst/>
          </a:prstGeom>
        </p:spPr>
      </p:pic>
      <p:pic>
        <p:nvPicPr>
          <p:cNvPr id="13" name="내용 개체 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797" y="453550"/>
            <a:ext cx="760519" cy="802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46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36</a:t>
            </a:fld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idx="4294967295"/>
          </p:nvPr>
        </p:nvSpPr>
        <p:spPr>
          <a:xfrm>
            <a:off x="395536" y="246887"/>
            <a:ext cx="8135938" cy="588963"/>
          </a:xfrm>
        </p:spPr>
        <p:txBody>
          <a:bodyPr>
            <a:normAutofit/>
          </a:bodyPr>
          <a:lstStyle/>
          <a:p>
            <a:pPr algn="l"/>
            <a:endParaRPr lang="ko-KR" altLang="en-US" sz="2400" dirty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038" y="454674"/>
            <a:ext cx="760630" cy="801078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706" y="454701"/>
            <a:ext cx="760520" cy="801022"/>
          </a:xfrm>
          <a:prstGeom prst="rect">
            <a:avLst/>
          </a:prstGeom>
        </p:spPr>
      </p:pic>
      <p:sp>
        <p:nvSpPr>
          <p:cNvPr id="10" name="내용 개체 틀 1"/>
          <p:cNvSpPr txBox="1">
            <a:spLocks/>
          </p:cNvSpPr>
          <p:nvPr/>
        </p:nvSpPr>
        <p:spPr>
          <a:xfrm>
            <a:off x="1036784" y="1707654"/>
            <a:ext cx="7639672" cy="3168352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None/>
            </a:pP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■ 기후위기 </a:t>
            </a: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안산비상행동 출범식</a:t>
            </a:r>
            <a:endParaRPr lang="ko-KR" altLang="en-US" sz="16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▪ </a:t>
            </a:r>
            <a:r>
              <a:rPr lang="ko-KR" altLang="en-US" sz="13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일 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7. 10(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금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15:00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▪ 장 소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안산상공회의소 대회의실</a:t>
            </a:r>
          </a:p>
          <a:p>
            <a:pPr marL="0" indent="0" fontAlgn="base"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▪ 참 석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기후위기 안산비상행동 참여단체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행정 등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60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</a:p>
          <a:p>
            <a:pPr marL="0" indent="0" fontAlgn="base"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▪ 내 용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기후위기 영상상영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기후위기 안산비상행동 선언문 낭독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기후위기 실천강령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퍼포먼스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등</a:t>
            </a:r>
          </a:p>
          <a:p>
            <a:pPr marL="0" indent="0" fontAlgn="base"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▪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세부시간계획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endParaRPr lang="en-US" altLang="ko-KR" sz="17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755576" y="1707654"/>
            <a:ext cx="7992888" cy="302433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827584" y="1166001"/>
            <a:ext cx="3874779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b="1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[</a:t>
            </a:r>
            <a:r>
              <a:rPr lang="ko-KR" altLang="en-US" b="1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기후위기 안산비상행동 진행상황 공유</a:t>
            </a:r>
            <a:r>
              <a:rPr lang="en-US" altLang="ko-KR" b="1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]</a:t>
            </a:r>
            <a:endParaRPr lang="ko-KR" altLang="en-US" dirty="0" smtClean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  <p:pic>
        <p:nvPicPr>
          <p:cNvPr id="9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353" y="454674"/>
            <a:ext cx="761590" cy="801022"/>
          </a:xfrm>
          <a:prstGeom prst="rect">
            <a:avLst/>
          </a:prstGeom>
        </p:spPr>
      </p:pic>
      <p:pic>
        <p:nvPicPr>
          <p:cNvPr id="11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086" y="454674"/>
            <a:ext cx="799840" cy="801022"/>
          </a:xfrm>
          <a:prstGeom prst="rect">
            <a:avLst/>
          </a:prstGeom>
        </p:spPr>
      </p:pic>
      <p:pic>
        <p:nvPicPr>
          <p:cNvPr id="13" name="내용 개체 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797" y="453550"/>
            <a:ext cx="760519" cy="802146"/>
          </a:xfrm>
          <a:prstGeom prst="rect">
            <a:avLst/>
          </a:prstGeom>
        </p:spPr>
      </p:pic>
      <p:graphicFrame>
        <p:nvGraphicFramePr>
          <p:cNvPr id="14" name="내용 개체 틀 9"/>
          <p:cNvGraphicFramePr>
            <a:graphicFrameLocks/>
          </p:cNvGraphicFramePr>
          <p:nvPr>
            <p:extLst/>
          </p:nvPr>
        </p:nvGraphicFramePr>
        <p:xfrm>
          <a:off x="1206618" y="3291830"/>
          <a:ext cx="5472608" cy="14218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79"/>
                <a:gridCol w="1513863"/>
                <a:gridCol w="3238666"/>
              </a:tblGrid>
              <a:tr h="8222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행사명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시간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세부내용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</a:tr>
              <a:tr h="811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접수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14:40 ~ 15:00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접수 및 자리안내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인증샷</a:t>
                      </a:r>
                    </a:p>
                  </a:txBody>
                  <a:tcPr marL="64770" marR="64770" marT="17907" marB="17907" anchor="ctr"/>
                </a:tc>
              </a:tr>
              <a:tr h="98309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출범식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15:10 ~ 15:20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여는말씀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(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대표인사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/ 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경과보고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)</a:t>
                      </a: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</a:tr>
              <a:tr h="983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15:20 ~ 15:35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영상상영 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/ 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선언문 낭독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(</a:t>
                      </a:r>
                      <a:r>
                        <a:rPr lang="ko-KR" altLang="en-US" sz="9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공동대표</a:t>
                      </a:r>
                      <a:r>
                        <a:rPr lang="en-US" altLang="ko-KR" sz="9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)</a:t>
                      </a: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</a:tr>
              <a:tr h="13493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15:35 ~ 15:50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기후위기 실천강령 </a:t>
                      </a:r>
                      <a:r>
                        <a:rPr lang="ko-KR" altLang="en-US" sz="900" b="1" kern="0" spc="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퍼포먼스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(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초등학생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공동대표</a:t>
                      </a:r>
                      <a:r>
                        <a:rPr lang="en-US" altLang="ko-KR" sz="9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</a:tr>
              <a:tr h="811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15:50 ~ 16:00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기념촬영</a:t>
                      </a:r>
                    </a:p>
                  </a:txBody>
                  <a:tcPr marL="64770" marR="64770" marT="17907" marB="17907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23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995936" y="4803998"/>
            <a:ext cx="1161826" cy="273844"/>
          </a:xfrm>
        </p:spPr>
        <p:txBody>
          <a:bodyPr/>
          <a:lstStyle/>
          <a:p>
            <a:fld id="{CAB252A6-CB13-468F-A6B5-FB3F7AFBF33B}" type="slidenum">
              <a:rPr lang="ko-KR" altLang="en-US" smtClean="0"/>
              <a:t>37</a:t>
            </a:fld>
            <a:endParaRPr lang="ko-KR" altLang="en-US" dirty="0"/>
          </a:p>
        </p:txBody>
      </p:sp>
      <p:sp>
        <p:nvSpPr>
          <p:cNvPr id="4" name="제목 3"/>
          <p:cNvSpPr>
            <a:spLocks noGrp="1"/>
          </p:cNvSpPr>
          <p:nvPr>
            <p:ph type="title" idx="4294967295"/>
          </p:nvPr>
        </p:nvSpPr>
        <p:spPr>
          <a:xfrm>
            <a:off x="395536" y="246887"/>
            <a:ext cx="8135938" cy="588963"/>
          </a:xfrm>
        </p:spPr>
        <p:txBody>
          <a:bodyPr>
            <a:normAutofit/>
          </a:bodyPr>
          <a:lstStyle/>
          <a:p>
            <a:pPr algn="l"/>
            <a:endParaRPr lang="ko-KR" altLang="en-US" sz="2400" dirty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038" y="454674"/>
            <a:ext cx="760630" cy="801078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706" y="454701"/>
            <a:ext cx="760520" cy="801022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318335" y="1094113"/>
            <a:ext cx="374441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500" b="1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[</a:t>
            </a:r>
            <a:r>
              <a:rPr lang="ko-KR" altLang="en-US" sz="1500" b="1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기후위기 안산비상행동  참가단체 </a:t>
            </a:r>
            <a:r>
              <a:rPr lang="en-US" altLang="ko-KR" sz="1500" b="1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61</a:t>
            </a:r>
            <a:r>
              <a:rPr lang="ko-KR" altLang="en-US" sz="1500" b="1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개</a:t>
            </a:r>
            <a:r>
              <a:rPr lang="en-US" altLang="ko-KR" sz="1500" b="1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]</a:t>
            </a:r>
            <a:endParaRPr lang="ko-KR" altLang="en-US" sz="1500" dirty="0" smtClean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  <p:pic>
        <p:nvPicPr>
          <p:cNvPr id="9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353" y="454674"/>
            <a:ext cx="761590" cy="801022"/>
          </a:xfrm>
          <a:prstGeom prst="rect">
            <a:avLst/>
          </a:prstGeom>
        </p:spPr>
      </p:pic>
      <p:pic>
        <p:nvPicPr>
          <p:cNvPr id="11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086" y="454674"/>
            <a:ext cx="799840" cy="801022"/>
          </a:xfrm>
          <a:prstGeom prst="rect">
            <a:avLst/>
          </a:prstGeom>
        </p:spPr>
      </p:pic>
      <p:pic>
        <p:nvPicPr>
          <p:cNvPr id="13" name="내용 개체 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797" y="453550"/>
            <a:ext cx="760519" cy="802146"/>
          </a:xfrm>
          <a:prstGeom prst="rect">
            <a:avLst/>
          </a:prstGeom>
        </p:spPr>
      </p:pic>
      <p:graphicFrame>
        <p:nvGraphicFramePr>
          <p:cNvPr id="15" name="내용 개체 틀 9"/>
          <p:cNvGraphicFramePr>
            <a:graphicFrameLocks/>
          </p:cNvGraphicFramePr>
          <p:nvPr>
            <p:extLst/>
          </p:nvPr>
        </p:nvGraphicFramePr>
        <p:xfrm>
          <a:off x="450586" y="1573259"/>
          <a:ext cx="1944217" cy="3502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541"/>
                <a:gridCol w="1579676"/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 err="1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연번</a:t>
                      </a:r>
                      <a:endParaRPr lang="ko-KR" altLang="en-US" sz="700" dirty="0"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dirty="0" smtClean="0"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단체명</a:t>
                      </a:r>
                      <a:endParaRPr lang="ko-KR" altLang="en-US" sz="700" dirty="0"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/>
                </a:tc>
              </a:tr>
              <a:tr h="961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(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사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)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더좋은공동체</a:t>
                      </a:r>
                    </a:p>
                  </a:txBody>
                  <a:tcPr marL="64770" marR="64770" marT="17907" marB="17907" anchor="ctr"/>
                </a:tc>
              </a:tr>
              <a:tr h="961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2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-10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(</a:t>
                      </a:r>
                      <a:r>
                        <a:rPr lang="ko-KR" altLang="en-US" sz="700" kern="0" spc="-10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사</a:t>
                      </a:r>
                      <a:r>
                        <a:rPr lang="en-US" altLang="ko-KR" sz="700" kern="0" spc="-10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)</a:t>
                      </a:r>
                      <a:r>
                        <a:rPr lang="ko-KR" altLang="en-US" sz="700" kern="0" spc="-10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일하는사람들의</a:t>
                      </a:r>
                      <a:r>
                        <a:rPr lang="ko-KR" altLang="en-US" sz="700" kern="0" spc="-10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생활공제회 </a:t>
                      </a:r>
                      <a:r>
                        <a:rPr lang="ko-KR" altLang="en-US" sz="700" kern="0" spc="-10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좋은이웃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961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3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0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가정관리사 </a:t>
                      </a:r>
                      <a:r>
                        <a:rPr lang="ko-KR" altLang="en-US" sz="700" kern="0" spc="-10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사회적협동조합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961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4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경기남부두레소비자생활협동조합안산지부</a:t>
                      </a: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961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5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안산더좋은사회연구소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961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6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5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사회적협동조합 안산시사회적경제연대</a:t>
                      </a: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961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7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사회적협동조합</a:t>
                      </a: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</a:t>
                      </a:r>
                      <a:r>
                        <a:rPr lang="ko-KR" altLang="en-US" sz="700" kern="0" spc="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양지돌봄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961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8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시화호생명지킴이</a:t>
                      </a:r>
                    </a:p>
                  </a:txBody>
                  <a:tcPr marL="64770" marR="64770" marT="17907" marB="17907" anchor="ctr"/>
                </a:tc>
              </a:tr>
              <a:tr h="961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9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신나는 문화학교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(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자바르떼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)</a:t>
                      </a: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961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10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</a:t>
                      </a: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YWCA</a:t>
                      </a:r>
                    </a:p>
                  </a:txBody>
                  <a:tcPr marL="64770" marR="64770" marT="17907" marB="17907" anchor="ctr"/>
                </a:tc>
              </a:tr>
              <a:tr h="961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11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안산경실련</a:t>
                      </a:r>
                    </a:p>
                  </a:txBody>
                  <a:tcPr marL="64770" marR="64770" marT="17907" marB="17907" anchor="ctr"/>
                </a:tc>
              </a:tr>
              <a:tr h="961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12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3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안산공동육아사회적협동조합</a:t>
                      </a:r>
                      <a:r>
                        <a:rPr lang="ko-KR" altLang="en-US" sz="700" kern="0" spc="-13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</a:t>
                      </a:r>
                      <a:r>
                        <a:rPr lang="ko-KR" altLang="en-US" sz="700" kern="0" spc="-13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영차어린이집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961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13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안산교육포럼</a:t>
                      </a:r>
                    </a:p>
                  </a:txBody>
                  <a:tcPr marL="64770" marR="64770" marT="17907" marB="17907" anchor="ctr"/>
                </a:tc>
              </a:tr>
              <a:tr h="961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14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안산교육희망네트워크</a:t>
                      </a:r>
                    </a:p>
                  </a:txBody>
                  <a:tcPr marL="64770" marR="64770" marT="17907" marB="17907" anchor="ctr"/>
                </a:tc>
              </a:tr>
              <a:tr h="961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15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5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안산녹색소비자연대</a:t>
                      </a:r>
                      <a:endParaRPr lang="ko-KR" altLang="en-US" sz="700" kern="0" spc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64770" marR="64770" marT="17907" marB="17907" anchor="ctr"/>
                </a:tc>
              </a:tr>
              <a:tr h="961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16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안산녹색환경지원센터</a:t>
                      </a:r>
                    </a:p>
                  </a:txBody>
                  <a:tcPr marL="64770" marR="64770" marT="17907" marB="17907" anchor="ctr"/>
                </a:tc>
              </a:tr>
            </a:tbl>
          </a:graphicData>
        </a:graphic>
      </p:graphicFrame>
      <p:graphicFrame>
        <p:nvGraphicFramePr>
          <p:cNvPr id="17" name="내용 개체 틀 9"/>
          <p:cNvGraphicFramePr>
            <a:graphicFrameLocks/>
          </p:cNvGraphicFramePr>
          <p:nvPr>
            <p:extLst/>
          </p:nvPr>
        </p:nvGraphicFramePr>
        <p:xfrm>
          <a:off x="2538818" y="1573259"/>
          <a:ext cx="1944217" cy="3295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541"/>
                <a:gridCol w="1579676"/>
              </a:tblGrid>
              <a:tr h="15583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kern="1200" dirty="0" err="1" smtClean="0">
                          <a:solidFill>
                            <a:schemeClr val="lt1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연번</a:t>
                      </a:r>
                      <a:endParaRPr lang="ko-KR" altLang="en-US" sz="700" b="1" kern="1200" dirty="0">
                        <a:solidFill>
                          <a:schemeClr val="lt1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kern="1200" dirty="0" smtClean="0">
                          <a:solidFill>
                            <a:schemeClr val="lt1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단체명</a:t>
                      </a:r>
                      <a:endParaRPr lang="ko-KR" altLang="en-US" sz="700" b="1" kern="1200" dirty="0">
                        <a:solidFill>
                          <a:schemeClr val="lt1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17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안산도시농업연대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18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안산민예총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19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안산상공회의소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20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안산새사회연대 일</a:t>
                      </a:r>
                      <a:r>
                        <a:rPr lang="en-US" altLang="ko-KR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:</a:t>
                      </a: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다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21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안산소비자시민모임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22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안산시다문화작은도서관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23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안산시민햇빛발전협동조합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24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안산시비정규직노동자지원센터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25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안산시여성근로자복지센터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26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안산시작은도서관협의회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27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안산시지속가능발전협의회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28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안산시지역사회교육협의회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29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안산시청소년상담복지센터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30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안산시흥비정규노동센터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31</a:t>
                      </a:r>
                      <a:endParaRPr lang="en-US" sz="7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err="1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안산아이쿱소비자생활협동조합</a:t>
                      </a:r>
                      <a:r>
                        <a:rPr lang="ko-KR" altLang="en-US" sz="700" kern="0" spc="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</a:t>
                      </a:r>
                      <a:endParaRPr lang="ko-KR" altLang="en-US" sz="7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</a:tr>
            </a:tbl>
          </a:graphicData>
        </a:graphic>
      </p:graphicFrame>
      <p:graphicFrame>
        <p:nvGraphicFramePr>
          <p:cNvPr id="18" name="내용 개체 틀 9"/>
          <p:cNvGraphicFramePr>
            <a:graphicFrameLocks/>
          </p:cNvGraphicFramePr>
          <p:nvPr>
            <p:extLst/>
          </p:nvPr>
        </p:nvGraphicFramePr>
        <p:xfrm>
          <a:off x="4661876" y="1573259"/>
          <a:ext cx="1944217" cy="3295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541"/>
                <a:gridCol w="1579676"/>
              </a:tblGrid>
              <a:tr h="1644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kern="1200" dirty="0" err="1" smtClean="0">
                          <a:solidFill>
                            <a:schemeClr val="lt1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연번</a:t>
                      </a:r>
                      <a:endParaRPr lang="ko-KR" altLang="en-US" sz="700" b="1" kern="1200" dirty="0">
                        <a:solidFill>
                          <a:schemeClr val="lt1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kern="1200" dirty="0" smtClean="0">
                          <a:solidFill>
                            <a:schemeClr val="lt1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단체명</a:t>
                      </a:r>
                      <a:endParaRPr lang="ko-KR" altLang="en-US" sz="700" b="1" kern="1200" dirty="0">
                        <a:solidFill>
                          <a:schemeClr val="lt1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/>
                </a:tc>
              </a:tr>
              <a:tr h="1714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3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32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안산양지지역자활센터</a:t>
                      </a:r>
                    </a:p>
                  </a:txBody>
                  <a:tcPr marL="64770" marR="64770" marT="17907" marB="17907" anchor="ctr"/>
                </a:tc>
              </a:tr>
              <a:tr h="1714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33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3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안산여성노동자회</a:t>
                      </a:r>
                      <a:endParaRPr lang="ko-KR" altLang="en-US" sz="700" kern="0" spc="-13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</a:tr>
              <a:tr h="1714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34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3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안산여성인력개발센터</a:t>
                      </a:r>
                    </a:p>
                  </a:txBody>
                  <a:tcPr marL="64770" marR="64770" marT="17907" marB="17907" anchor="ctr"/>
                </a:tc>
              </a:tr>
              <a:tr h="1714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35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3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안산의료복지 </a:t>
                      </a:r>
                      <a:r>
                        <a:rPr lang="ko-KR" altLang="en-US" sz="700" kern="0" spc="-13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사회적협동조합</a:t>
                      </a:r>
                      <a:endParaRPr lang="ko-KR" altLang="en-US" sz="700" kern="0" spc="-13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</a:tr>
              <a:tr h="1714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36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안산청년행동 ‘더함’</a:t>
                      </a:r>
                    </a:p>
                  </a:txBody>
                  <a:tcPr marL="64770" marR="64770" marT="17907" marB="17907" anchor="ctr"/>
                </a:tc>
              </a:tr>
              <a:tr h="1714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37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3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안산청소년문화의집</a:t>
                      </a:r>
                      <a:endParaRPr lang="ko-KR" altLang="en-US" sz="700" kern="0" spc="-13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</a:tr>
              <a:tr h="1714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38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3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안산환경운동연합</a:t>
                      </a:r>
                    </a:p>
                  </a:txBody>
                  <a:tcPr marL="64770" marR="64770" marT="17907" marB="17907" anchor="ctr"/>
                </a:tc>
              </a:tr>
              <a:tr h="1714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39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안산환경재단</a:t>
                      </a:r>
                    </a:p>
                  </a:txBody>
                  <a:tcPr marL="64770" marR="64770" marT="17907" marB="17907" anchor="ctr"/>
                </a:tc>
              </a:tr>
              <a:tr h="1714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40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에버그리너협회</a:t>
                      </a:r>
                    </a:p>
                  </a:txBody>
                  <a:tcPr marL="64770" marR="64770" marT="17907" marB="17907" anchor="ctr"/>
                </a:tc>
              </a:tr>
              <a:tr h="1714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41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3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온새미로</a:t>
                      </a:r>
                      <a:r>
                        <a:rPr lang="en-US" altLang="ko-KR" sz="700" kern="0" spc="-13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(</a:t>
                      </a:r>
                      <a:r>
                        <a:rPr lang="ko-KR" altLang="en-US" sz="700" kern="0" spc="-13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수암동</a:t>
                      </a:r>
                      <a:r>
                        <a:rPr lang="ko-KR" altLang="en-US" sz="700" kern="0" spc="-13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마을동아리</a:t>
                      </a:r>
                      <a:r>
                        <a:rPr lang="en-US" altLang="ko-KR" sz="700" kern="0" spc="-13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)</a:t>
                      </a:r>
                      <a:endParaRPr lang="ko-KR" altLang="en-US" sz="700" kern="0" spc="-13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</a:tr>
              <a:tr h="1714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42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3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우리동네연구소 퍼즐 협동조합</a:t>
                      </a:r>
                    </a:p>
                  </a:txBody>
                  <a:tcPr marL="64770" marR="64770" marT="17907" marB="17907" anchor="ctr"/>
                </a:tc>
              </a:tr>
              <a:tr h="1714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43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3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전국교직원노동조합 </a:t>
                      </a:r>
                      <a:r>
                        <a:rPr lang="ko-KR" altLang="en-US" sz="700" kern="0" spc="-13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안산지회</a:t>
                      </a:r>
                      <a:endParaRPr lang="ko-KR" altLang="en-US" sz="700" kern="0" spc="-13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</a:tr>
              <a:tr h="1714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44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3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전국민주노동조합총연맹 안산지부</a:t>
                      </a:r>
                    </a:p>
                  </a:txBody>
                  <a:tcPr marL="64770" marR="64770" marT="17907" marB="17907" anchor="ctr"/>
                </a:tc>
              </a:tr>
              <a:tr h="1714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45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참뜻어린이집</a:t>
                      </a:r>
                    </a:p>
                  </a:txBody>
                  <a:tcPr marL="64770" marR="64770" marT="17907" marB="17907" anchor="ctr"/>
                </a:tc>
              </a:tr>
              <a:tr h="1714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3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46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3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청소년열정공간</a:t>
                      </a:r>
                      <a:r>
                        <a:rPr lang="en-US" altLang="ko-KR" sz="700" kern="0" spc="-13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99</a:t>
                      </a:r>
                      <a:r>
                        <a:rPr lang="ko-KR" altLang="en-US" sz="700" kern="0" spc="-13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도씨</a:t>
                      </a:r>
                      <a:endParaRPr lang="ko-KR" altLang="en-US" sz="700" kern="0" spc="-13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</a:tr>
            </a:tbl>
          </a:graphicData>
        </a:graphic>
      </p:graphicFrame>
      <p:graphicFrame>
        <p:nvGraphicFramePr>
          <p:cNvPr id="19" name="내용 개체 틀 9"/>
          <p:cNvGraphicFramePr>
            <a:graphicFrameLocks/>
          </p:cNvGraphicFramePr>
          <p:nvPr>
            <p:extLst/>
          </p:nvPr>
        </p:nvGraphicFramePr>
        <p:xfrm>
          <a:off x="6759646" y="1573259"/>
          <a:ext cx="1944217" cy="3295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541"/>
                <a:gridCol w="1579676"/>
              </a:tblGrid>
              <a:tr h="15583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kern="1200" dirty="0" err="1" smtClean="0">
                          <a:solidFill>
                            <a:schemeClr val="lt1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연번</a:t>
                      </a:r>
                      <a:endParaRPr lang="ko-KR" altLang="en-US" sz="700" b="1" kern="1200" dirty="0">
                        <a:solidFill>
                          <a:schemeClr val="lt1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00" b="1" kern="1200" dirty="0" smtClean="0">
                          <a:solidFill>
                            <a:schemeClr val="lt1"/>
                          </a:solidFill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단체명</a:t>
                      </a:r>
                      <a:endParaRPr lang="ko-KR" altLang="en-US" sz="700" b="1" kern="1200" dirty="0">
                        <a:solidFill>
                          <a:schemeClr val="lt1"/>
                        </a:solidFill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0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47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해양환경교육센터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0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48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협동조합 마을카페 마실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49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(</a:t>
                      </a:r>
                      <a:r>
                        <a:rPr lang="ko-KR" alt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사</a:t>
                      </a:r>
                      <a:r>
                        <a:rPr lang="en-US" altLang="ko-KR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)</a:t>
                      </a:r>
                      <a:r>
                        <a:rPr lang="ko-KR" alt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한겨레평화통일포럼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50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-10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(</a:t>
                      </a:r>
                      <a:r>
                        <a:rPr lang="ko-KR" altLang="en-US" sz="700" kern="0" spc="-10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사</a:t>
                      </a:r>
                      <a:r>
                        <a:rPr lang="en-US" altLang="ko-KR" sz="700" kern="0" spc="-10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)</a:t>
                      </a:r>
                      <a:r>
                        <a:rPr lang="ko-KR" altLang="en-US" sz="700" kern="0" spc="-10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안산시어린이집연합회</a:t>
                      </a:r>
                      <a:endParaRPr lang="ko-KR" altLang="en-US" sz="700" kern="0" spc="-10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51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0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경기도유치원연합회 </a:t>
                      </a:r>
                      <a:r>
                        <a:rPr lang="ko-KR" altLang="en-US" sz="700" kern="0" spc="-10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안산지회</a:t>
                      </a:r>
                      <a:endParaRPr lang="ko-KR" altLang="en-US" sz="700" kern="0" spc="-10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52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안산도시공사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53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안산도시개발</a:t>
                      </a:r>
                      <a:r>
                        <a:rPr lang="en-US" altLang="ko-KR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(</a:t>
                      </a:r>
                      <a:r>
                        <a:rPr lang="ko-KR" alt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주</a:t>
                      </a:r>
                      <a:r>
                        <a:rPr lang="en-US" altLang="ko-KR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)</a:t>
                      </a:r>
                      <a:endParaRPr lang="ko-KR" altLang="en-US" sz="700" kern="0" spc="-10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54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0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안산시근로자종합복지관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55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투데이안산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56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참좋은뉴스</a:t>
                      </a: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57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0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한사랑병원</a:t>
                      </a:r>
                      <a:endParaRPr lang="ko-KR" altLang="en-US" sz="700" kern="0" spc="-10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58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0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사회적협동조합</a:t>
                      </a:r>
                      <a:r>
                        <a:rPr lang="ko-KR" altLang="en-US" sz="700" kern="0" spc="-10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 </a:t>
                      </a:r>
                      <a:r>
                        <a:rPr lang="ko-KR" altLang="en-US" sz="700" kern="0" spc="-10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컬쳐</a:t>
                      </a:r>
                      <a:r>
                        <a:rPr lang="en-US" altLang="ko-KR" sz="700" kern="0" spc="-10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75</a:t>
                      </a:r>
                      <a:endParaRPr lang="ko-KR" altLang="en-US" sz="700" kern="0" spc="-10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59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0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청맥</a:t>
                      </a:r>
                      <a:endParaRPr lang="ko-KR" altLang="en-US" sz="700" kern="0" spc="-10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60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0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환경과생명을지키는안산교사모임</a:t>
                      </a:r>
                      <a:endParaRPr lang="ko-KR" altLang="en-US" sz="700" kern="0" spc="-10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</a:tr>
              <a:tr h="1624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kern="0" spc="-10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61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-10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  <a:cs typeface="+mn-cs"/>
                        </a:rPr>
                        <a:t>안산타임스</a:t>
                      </a:r>
                      <a:endParaRPr lang="ko-KR" altLang="en-US" sz="700" kern="0" spc="-10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816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38</a:t>
            </a:fld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347614"/>
            <a:ext cx="3140968" cy="235572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779662"/>
            <a:ext cx="3168352" cy="1995686"/>
          </a:xfrm>
          <a:prstGeom prst="rect">
            <a:avLst/>
          </a:prstGeom>
        </p:spPr>
      </p:pic>
      <p:sp>
        <p:nvSpPr>
          <p:cNvPr id="6" name="제목 3"/>
          <p:cNvSpPr txBox="1">
            <a:spLocks/>
          </p:cNvSpPr>
          <p:nvPr/>
        </p:nvSpPr>
        <p:spPr>
          <a:xfrm>
            <a:off x="611560" y="3723878"/>
            <a:ext cx="2520280" cy="58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&lt;1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차 준비위원회 회의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sp>
        <p:nvSpPr>
          <p:cNvPr id="7" name="제목 3"/>
          <p:cNvSpPr txBox="1">
            <a:spLocks/>
          </p:cNvSpPr>
          <p:nvPr/>
        </p:nvSpPr>
        <p:spPr>
          <a:xfrm>
            <a:off x="5148064" y="3867894"/>
            <a:ext cx="2512092" cy="58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&lt;1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차 운영위원회 회의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8" name="Picture 2" descr="Z:\HDD1\Data\2020\사업\기후위기 비상행동 네트워크\홍보,정책자료\기후위기 안산비상행동 ci-최종-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9542"/>
            <a:ext cx="3491880" cy="510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48737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 idx="4294967295"/>
          </p:nvPr>
        </p:nvSpPr>
        <p:spPr>
          <a:xfrm>
            <a:off x="395536" y="246887"/>
            <a:ext cx="8135938" cy="588963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출범식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038" y="454674"/>
            <a:ext cx="760630" cy="801078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706" y="454701"/>
            <a:ext cx="760520" cy="801022"/>
          </a:xfrm>
          <a:prstGeom prst="rect">
            <a:avLst/>
          </a:prstGeom>
        </p:spPr>
      </p:pic>
      <p:pic>
        <p:nvPicPr>
          <p:cNvPr id="9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353" y="454674"/>
            <a:ext cx="761590" cy="801022"/>
          </a:xfrm>
          <a:prstGeom prst="rect">
            <a:avLst/>
          </a:prstGeom>
        </p:spPr>
      </p:pic>
      <p:pic>
        <p:nvPicPr>
          <p:cNvPr id="11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086" y="454674"/>
            <a:ext cx="799840" cy="801022"/>
          </a:xfrm>
          <a:prstGeom prst="rect">
            <a:avLst/>
          </a:prstGeom>
        </p:spPr>
      </p:pic>
      <p:pic>
        <p:nvPicPr>
          <p:cNvPr id="13" name="내용 개체 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797" y="453550"/>
            <a:ext cx="760519" cy="802146"/>
          </a:xfrm>
          <a:prstGeom prst="rect">
            <a:avLst/>
          </a:prstGeom>
        </p:spPr>
      </p:pic>
      <p:pic>
        <p:nvPicPr>
          <p:cNvPr id="15" name="내용 개체 틀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922" y="1587810"/>
            <a:ext cx="4355976" cy="2903984"/>
          </a:xfrm>
          <a:prstGeom prst="rect">
            <a:avLst/>
          </a:prstGeom>
        </p:spPr>
      </p:pic>
      <p:sp>
        <p:nvSpPr>
          <p:cNvPr id="17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991088" y="4687623"/>
            <a:ext cx="1161826" cy="273844"/>
          </a:xfrm>
        </p:spPr>
        <p:txBody>
          <a:bodyPr/>
          <a:lstStyle/>
          <a:p>
            <a:fld id="{CAB252A6-CB13-468F-A6B5-FB3F7AFBF33B}" type="slidenum">
              <a:rPr lang="ko-KR" altLang="en-US" smtClean="0"/>
              <a:t>39</a:t>
            </a:fld>
            <a:endParaRPr lang="ko-KR" altLang="en-US" dirty="0"/>
          </a:p>
        </p:txBody>
      </p:sp>
      <p:pic>
        <p:nvPicPr>
          <p:cNvPr id="12" name="_x391327808" descr="EMB0000dccc123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7773" y="1491630"/>
            <a:ext cx="2288478" cy="342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7137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40</a:t>
            </a:fld>
            <a:endParaRPr lang="ko-KR" altLang="en-US"/>
          </a:p>
        </p:txBody>
      </p:sp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err="1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성평등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 </a:t>
            </a:r>
            <a:r>
              <a:rPr lang="ko-KR" altLang="en-US" sz="2400" dirty="0" err="1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챌린지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7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555526"/>
            <a:ext cx="800963" cy="799780"/>
          </a:xfrm>
          <a:prstGeom prst="rect">
            <a:avLst/>
          </a:prstGeom>
        </p:spPr>
      </p:pic>
      <p:pic>
        <p:nvPicPr>
          <p:cNvPr id="8" name="내용 개체 틀 10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88793"/>
            <a:ext cx="2627955" cy="3109747"/>
          </a:xfrm>
        </p:spPr>
      </p:pic>
      <p:pic>
        <p:nvPicPr>
          <p:cNvPr id="9" name="내용 개체 틀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102" y="1923677"/>
            <a:ext cx="4712346" cy="2650695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76256" y="483518"/>
            <a:ext cx="804742" cy="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9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41</a:t>
            </a:fld>
            <a:endParaRPr lang="ko-KR" altLang="en-US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275606"/>
            <a:ext cx="7344816" cy="3240360"/>
          </a:xfrm>
        </p:spPr>
        <p:txBody>
          <a:bodyPr>
            <a:normAutofit/>
          </a:bodyPr>
          <a:lstStyle/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en-US" altLang="ko-KR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“</a:t>
            </a: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나는 김지은입니다</a:t>
            </a:r>
            <a:r>
              <a:rPr lang="en-US" altLang="ko-KR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” </a:t>
            </a: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함께 읽기 </a:t>
            </a:r>
            <a:r>
              <a:rPr lang="ko-KR" altLang="en-US" sz="1600" b="1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차담회</a:t>
            </a:r>
            <a:endParaRPr lang="ko-KR" altLang="en-US" sz="16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▪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일 시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: 2020. 8. 4(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화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) 12:00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선정도서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나는 김지은입니다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. (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봄알람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출판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참석자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안산지역 활동가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(YWCA,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울림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환경운동연합 등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10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내 용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3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개월간 진행된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“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나는 김지은입니다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”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함께 읽기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챌린지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결과 공유 및 </a:t>
            </a:r>
            <a:r>
              <a:rPr lang="ko-KR" altLang="en-US" sz="13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집담회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준비 기획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등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  <p:pic>
        <p:nvPicPr>
          <p:cNvPr id="7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971" y="455267"/>
            <a:ext cx="800963" cy="799780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755576" y="555526"/>
            <a:ext cx="20762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400" dirty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err="1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성평등</a:t>
            </a:r>
            <a:r>
              <a:rPr lang="ko-KR" altLang="en-US" sz="2400" dirty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 </a:t>
            </a:r>
            <a:r>
              <a:rPr lang="ko-KR" altLang="en-US" sz="2400" dirty="0" err="1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챌린지</a:t>
            </a:r>
            <a:r>
              <a:rPr lang="en-US" altLang="ko-KR" sz="2400" dirty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2657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68212" y="735547"/>
            <a:ext cx="5829300" cy="2322257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300" dirty="0" smtClean="0">
                <a:latin typeface="a고인돌" panose="02020600000000000000" pitchFamily="18" charset="-127"/>
                <a:ea typeface="a고인돌" panose="02020600000000000000" pitchFamily="18" charset="-127"/>
              </a:rPr>
              <a:t> 네트워킹</a:t>
            </a:r>
            <a:r>
              <a:rPr lang="en-US" altLang="ko-KR" sz="3300" dirty="0" smtClean="0">
                <a:latin typeface="a고인돌" panose="02020600000000000000" pitchFamily="18" charset="-127"/>
                <a:ea typeface="a고인돌" panose="02020600000000000000" pitchFamily="18" charset="-127"/>
              </a:rPr>
              <a:t>&amp;</a:t>
            </a:r>
            <a:r>
              <a:rPr lang="ko-KR" altLang="en-US" sz="3300" dirty="0" smtClean="0">
                <a:latin typeface="a고인돌" panose="02020600000000000000" pitchFamily="18" charset="-127"/>
                <a:ea typeface="a고인돌" panose="02020600000000000000" pitchFamily="18" charset="-127"/>
              </a:rPr>
              <a:t>역량강화</a:t>
            </a:r>
            <a:endParaRPr lang="ko-KR" altLang="en-US" sz="3300" dirty="0"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731990"/>
            <a:ext cx="2604414" cy="38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2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67544" y="339502"/>
            <a:ext cx="8136904" cy="58981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주민자치 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네트워킹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43</a:t>
            </a:fld>
            <a:endParaRPr lang="ko-KR" altLang="en-US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275606"/>
            <a:ext cx="7344816" cy="3240360"/>
          </a:xfrm>
        </p:spPr>
        <p:txBody>
          <a:bodyPr>
            <a:normAutofit/>
          </a:bodyPr>
          <a:lstStyle/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■ 주민자치 활성화를 위한 </a:t>
            </a:r>
            <a:r>
              <a:rPr lang="ko-KR" altLang="en-US" sz="1600" b="1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기획단모임</a:t>
            </a: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(5</a:t>
            </a: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차</a:t>
            </a:r>
            <a:r>
              <a:rPr lang="en-US" altLang="ko-KR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6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일 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5. 28(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목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16:00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장 소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협동조합마을카페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마실 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▪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참 석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공동포럼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기획단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일동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사동 마을활동가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주민자치 전문가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경실련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사무국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등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10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내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용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주민자치의 새로운 활동방향과 가치전환 강의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안산시마을만들기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지원센터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이필구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센터장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), 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주민자치의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현재 진단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주민자치 상황 공유 및 </a:t>
            </a:r>
            <a:r>
              <a:rPr lang="ko-KR" altLang="en-US" sz="13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활성화방안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모색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안산시 시범 주민자치회의 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활동상황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및 문제점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역할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고민 등</a:t>
            </a:r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235" y="433318"/>
            <a:ext cx="842435" cy="843679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428" y="432724"/>
            <a:ext cx="803275" cy="844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39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44</a:t>
            </a:fld>
            <a:endParaRPr lang="ko-KR" altLang="en-US"/>
          </a:p>
        </p:txBody>
      </p:sp>
      <p:pic>
        <p:nvPicPr>
          <p:cNvPr id="11" name="내용 개체 틀 10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991185"/>
            <a:ext cx="4640340" cy="2610192"/>
          </a:xfrm>
        </p:spPr>
      </p:pic>
      <p:pic>
        <p:nvPicPr>
          <p:cNvPr id="9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235" y="433318"/>
            <a:ext cx="842435" cy="843679"/>
          </a:xfrm>
          <a:prstGeom prst="rect">
            <a:avLst/>
          </a:prstGeom>
        </p:spPr>
      </p:pic>
      <p:pic>
        <p:nvPicPr>
          <p:cNvPr id="10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428" y="432724"/>
            <a:ext cx="803275" cy="844865"/>
          </a:xfrm>
          <a:prstGeom prst="rect">
            <a:avLst/>
          </a:prstGeom>
        </p:spPr>
      </p:pic>
      <p:pic>
        <p:nvPicPr>
          <p:cNvPr id="12" name="내용 개체 틀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327" y="1779662"/>
            <a:ext cx="3384106" cy="1903559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주민자치 네트워킹</a:t>
            </a:r>
            <a:r>
              <a:rPr lang="en-US" altLang="ko-KR" sz="2400" dirty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03003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67544" y="339502"/>
            <a:ext cx="8136904" cy="58981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청년활동가 네트워크 강화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45</a:t>
            </a:fld>
            <a:endParaRPr lang="ko-KR" altLang="en-US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275606"/>
            <a:ext cx="7344816" cy="3240360"/>
          </a:xfrm>
        </p:spPr>
        <p:txBody>
          <a:bodyPr>
            <a:normAutofit/>
          </a:bodyPr>
          <a:lstStyle/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안산 </a:t>
            </a: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청년네트워크 </a:t>
            </a: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워크숍</a:t>
            </a:r>
            <a:endParaRPr lang="ko-KR" altLang="en-US" sz="16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▪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일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7. 3.(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금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09:00~18:00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장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소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중앙동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스페이스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오즈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▪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참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석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안산지역 청년활동가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15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내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용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안산청년운동의 역사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청년네트워크의 활동 방향과 안산의 청년정책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청년네트워크 활동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/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나의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활동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/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내가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속한 단체 활동에 대한 숙고</a:t>
            </a:r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379" y="433318"/>
            <a:ext cx="802147" cy="843679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32724"/>
            <a:ext cx="802207" cy="844865"/>
          </a:xfrm>
          <a:prstGeom prst="rect">
            <a:avLst/>
          </a:prstGeom>
        </p:spPr>
      </p:pic>
      <p:pic>
        <p:nvPicPr>
          <p:cNvPr id="7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41786"/>
            <a:ext cx="843617" cy="843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071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46</a:t>
            </a:fld>
            <a:endParaRPr lang="ko-KR" altLang="en-US"/>
          </a:p>
        </p:txBody>
      </p:sp>
      <p:pic>
        <p:nvPicPr>
          <p:cNvPr id="7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379" y="433318"/>
            <a:ext cx="802147" cy="843679"/>
          </a:xfrm>
          <a:prstGeom prst="rect">
            <a:avLst/>
          </a:prstGeom>
        </p:spPr>
      </p:pic>
      <p:pic>
        <p:nvPicPr>
          <p:cNvPr id="8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32724"/>
            <a:ext cx="802207" cy="844865"/>
          </a:xfrm>
          <a:prstGeom prst="rect">
            <a:avLst/>
          </a:prstGeom>
        </p:spPr>
      </p:pic>
      <p:pic>
        <p:nvPicPr>
          <p:cNvPr id="9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41786"/>
            <a:ext cx="843617" cy="843617"/>
          </a:xfrm>
          <a:prstGeom prst="rect">
            <a:avLst/>
          </a:prstGeom>
        </p:spPr>
      </p:pic>
      <p:pic>
        <p:nvPicPr>
          <p:cNvPr id="10" name="내용 개체 틀 10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949641"/>
            <a:ext cx="4650189" cy="2615731"/>
          </a:xfrm>
        </p:spPr>
      </p:pic>
      <p:pic>
        <p:nvPicPr>
          <p:cNvPr id="11" name="내용 개체 틀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1779663"/>
            <a:ext cx="3054491" cy="1406338"/>
          </a:xfrm>
          <a:prstGeom prst="rect">
            <a:avLst/>
          </a:prstGeom>
        </p:spPr>
      </p:pic>
      <p:pic>
        <p:nvPicPr>
          <p:cNvPr id="12" name="내용 개체 틀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52" t="-6863" r="13917" b="-1"/>
          <a:stretch/>
        </p:blipFill>
        <p:spPr>
          <a:xfrm rot="5400000">
            <a:off x="1850679" y="3518106"/>
            <a:ext cx="1497183" cy="1332666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청년활동가 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네트워크 강화</a:t>
            </a:r>
            <a:r>
              <a:rPr lang="en-US" altLang="ko-KR" sz="2400" dirty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495643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67544" y="339502"/>
            <a:ext cx="8136904" cy="58981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공익활동가 역량강화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47</a:t>
            </a:fld>
            <a:endParaRPr lang="ko-KR" altLang="en-US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275606"/>
            <a:ext cx="7344816" cy="3240360"/>
          </a:xfrm>
        </p:spPr>
        <p:txBody>
          <a:bodyPr>
            <a:normAutofit/>
          </a:bodyPr>
          <a:lstStyle/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공익활동가 역량강화 아카데미 </a:t>
            </a:r>
            <a:r>
              <a:rPr lang="en-US" altLang="ko-KR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총 </a:t>
            </a:r>
            <a:r>
              <a:rPr lang="en-US" altLang="ko-KR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4</a:t>
            </a: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강</a:t>
            </a:r>
            <a:r>
              <a:rPr lang="en-US" altLang="ko-KR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6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일 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7. 1(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수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), 8(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수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), 15(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수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14::00~18:00 / 8. 12(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수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09::00~18:00 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소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YWCA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교육장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시화호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일원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참 석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안산지역 공익활동가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20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내 용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안산지역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저연차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공익활동가 역량강화 교육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안산시민운동의 이해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코로나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시대의 인권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,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사업계획서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/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보도자료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작성법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미디어 홍보교육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),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시화호운동의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이해 및 현장탐방 활동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활동가간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네트워크 강화 등</a:t>
            </a:r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504" y="433318"/>
            <a:ext cx="799897" cy="843679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32724"/>
            <a:ext cx="802207" cy="844864"/>
          </a:xfrm>
          <a:prstGeom prst="rect">
            <a:avLst/>
          </a:prstGeom>
        </p:spPr>
      </p:pic>
      <p:pic>
        <p:nvPicPr>
          <p:cNvPr id="7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908" y="441786"/>
            <a:ext cx="802088" cy="843617"/>
          </a:xfrm>
          <a:prstGeom prst="rect">
            <a:avLst/>
          </a:prstGeom>
        </p:spPr>
      </p:pic>
      <p:pic>
        <p:nvPicPr>
          <p:cNvPr id="8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41786"/>
            <a:ext cx="843617" cy="843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50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67544" y="339502"/>
            <a:ext cx="8136904" cy="58981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공익활동가 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역량강화</a:t>
            </a:r>
            <a:r>
              <a:rPr lang="en-US" altLang="ko-KR" sz="2400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48</a:t>
            </a:fld>
            <a:endParaRPr lang="ko-KR" altLang="en-US"/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504" y="433318"/>
            <a:ext cx="799897" cy="843679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32724"/>
            <a:ext cx="802207" cy="844864"/>
          </a:xfrm>
          <a:prstGeom prst="rect">
            <a:avLst/>
          </a:prstGeom>
        </p:spPr>
      </p:pic>
      <p:pic>
        <p:nvPicPr>
          <p:cNvPr id="7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908" y="441786"/>
            <a:ext cx="802088" cy="843617"/>
          </a:xfrm>
          <a:prstGeom prst="rect">
            <a:avLst/>
          </a:prstGeom>
        </p:spPr>
      </p:pic>
      <p:pic>
        <p:nvPicPr>
          <p:cNvPr id="8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41786"/>
            <a:ext cx="843617" cy="843617"/>
          </a:xfrm>
          <a:prstGeom prst="rect">
            <a:avLst/>
          </a:prstGeom>
        </p:spPr>
      </p:pic>
      <p:pic>
        <p:nvPicPr>
          <p:cNvPr id="10" name="내용 개체 틀 10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363838"/>
            <a:ext cx="2840139" cy="1597578"/>
          </a:xfrm>
        </p:spPr>
      </p:pic>
      <p:pic>
        <p:nvPicPr>
          <p:cNvPr id="11" name="내용 개체 틀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214" y="1635646"/>
            <a:ext cx="4375636" cy="2016224"/>
          </a:xfrm>
          <a:prstGeom prst="rect">
            <a:avLst/>
          </a:prstGeom>
        </p:spPr>
      </p:pic>
      <p:pic>
        <p:nvPicPr>
          <p:cNvPr id="12" name="내용 개체 틀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635646"/>
            <a:ext cx="2160240" cy="3061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50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49</a:t>
            </a:fld>
            <a:endParaRPr lang="ko-KR" altLang="en-US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419622"/>
            <a:ext cx="7344816" cy="3240360"/>
          </a:xfrm>
        </p:spPr>
        <p:txBody>
          <a:bodyPr>
            <a:normAutofit/>
          </a:bodyPr>
          <a:lstStyle/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■ 안산환경교육네트워크 </a:t>
            </a:r>
            <a:r>
              <a:rPr lang="ko-KR" altLang="en-US" sz="1600" b="1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비젼수립</a:t>
            </a: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 워크숍</a:t>
            </a:r>
            <a:endParaRPr lang="ko-KR" altLang="en-US" sz="16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일 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7. 28(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금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14:00~18:00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소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사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한겨레평화통일포럼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교육장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진 행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일하는 여성아카데미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참 석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안산환경교육 네트워크 활동가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15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내 용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최근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5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년간 안산환경교육에 들어온 것과 나간 것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안산환경교육 </a:t>
            </a:r>
            <a:r>
              <a:rPr lang="ko-KR" altLang="en-US" sz="13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비젼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설정을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위한 인식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,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안산환경교육이 이루고자 하는 목표와 전략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환경교육네트워크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비전 작성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등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환경교육 네트워크 협력사업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3273" y="433127"/>
            <a:ext cx="844522" cy="842030"/>
          </a:xfrm>
          <a:prstGeom prst="rect">
            <a:avLst/>
          </a:prstGeom>
        </p:spPr>
      </p:pic>
      <p:pic>
        <p:nvPicPr>
          <p:cNvPr id="8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087" y="433286"/>
            <a:ext cx="799956" cy="843741"/>
          </a:xfrm>
          <a:prstGeom prst="rect">
            <a:avLst/>
          </a:prstGeom>
        </p:spPr>
      </p:pic>
      <p:pic>
        <p:nvPicPr>
          <p:cNvPr id="9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0034" y="442409"/>
            <a:ext cx="799837" cy="842370"/>
          </a:xfrm>
          <a:prstGeom prst="rect">
            <a:avLst/>
          </a:prstGeom>
        </p:spPr>
      </p:pic>
      <p:pic>
        <p:nvPicPr>
          <p:cNvPr id="11" name="내용 개체 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359" y="441786"/>
            <a:ext cx="800962" cy="843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91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50</a:t>
            </a:fld>
            <a:endParaRPr lang="ko-KR" altLang="en-US"/>
          </a:p>
        </p:txBody>
      </p:sp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환경교육네트워크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-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비전수립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8" name="내용 개체 틀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355726"/>
            <a:ext cx="3992267" cy="2245650"/>
          </a:xfrm>
        </p:spPr>
      </p:pic>
      <p:pic>
        <p:nvPicPr>
          <p:cNvPr id="9" name="내용 개체 틀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97" y="1707654"/>
            <a:ext cx="3992266" cy="2245650"/>
          </a:xfrm>
          <a:prstGeom prst="rect">
            <a:avLst/>
          </a:prstGeom>
        </p:spPr>
      </p:pic>
      <p:pic>
        <p:nvPicPr>
          <p:cNvPr id="11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3273" y="433127"/>
            <a:ext cx="844522" cy="842030"/>
          </a:xfrm>
          <a:prstGeom prst="rect">
            <a:avLst/>
          </a:prstGeom>
        </p:spPr>
      </p:pic>
      <p:pic>
        <p:nvPicPr>
          <p:cNvPr id="12" name="내용 개체 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087" y="433286"/>
            <a:ext cx="799956" cy="843741"/>
          </a:xfrm>
          <a:prstGeom prst="rect">
            <a:avLst/>
          </a:prstGeom>
        </p:spPr>
      </p:pic>
      <p:pic>
        <p:nvPicPr>
          <p:cNvPr id="13" name="내용 개체 틀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0034" y="442409"/>
            <a:ext cx="799837" cy="842370"/>
          </a:xfrm>
          <a:prstGeom prst="rect">
            <a:avLst/>
          </a:prstGeom>
        </p:spPr>
      </p:pic>
      <p:pic>
        <p:nvPicPr>
          <p:cNvPr id="14" name="내용 개체 틀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359" y="441786"/>
            <a:ext cx="800962" cy="843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04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3995936" y="4659982"/>
            <a:ext cx="1161826" cy="273844"/>
          </a:xfrm>
        </p:spPr>
        <p:txBody>
          <a:bodyPr/>
          <a:lstStyle/>
          <a:p>
            <a:fld id="{CAB252A6-CB13-468F-A6B5-FB3F7AFBF33B}" type="slidenum">
              <a:rPr lang="ko-KR" altLang="en-US" smtClean="0"/>
              <a:t>51</a:t>
            </a:fld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419622"/>
            <a:ext cx="7344816" cy="3240360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ko-KR" altLang="en-US" sz="1600" b="1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그린스타트</a:t>
            </a: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 안산네트워크 참여단체 실천공모사업</a:t>
            </a:r>
            <a:endParaRPr lang="ko-KR" altLang="en-US" sz="16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 간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7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월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~ 11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월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(5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개월간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사업내용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그린스타트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안산네트워크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56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개 참여기관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/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단체를 대상으로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온실가스 줄이기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실천사업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공모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총사업비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17,500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천원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사업별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2,500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천원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선정사업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err="1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그린스타트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 네트워크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5806" y="433127"/>
            <a:ext cx="799455" cy="842030"/>
          </a:xfrm>
          <a:prstGeom prst="rect">
            <a:avLst/>
          </a:prstGeom>
        </p:spPr>
      </p:pic>
      <p:pic>
        <p:nvPicPr>
          <p:cNvPr id="8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087" y="434470"/>
            <a:ext cx="799956" cy="841373"/>
          </a:xfrm>
          <a:prstGeom prst="rect">
            <a:avLst/>
          </a:prstGeom>
        </p:spPr>
      </p:pic>
      <p:pic>
        <p:nvPicPr>
          <p:cNvPr id="12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336" y="473715"/>
            <a:ext cx="759452" cy="760573"/>
          </a:xfrm>
          <a:prstGeom prst="rect">
            <a:avLst/>
          </a:prstGeom>
        </p:spPr>
      </p:pic>
      <p:graphicFrame>
        <p:nvGraphicFramePr>
          <p:cNvPr id="13" name="내용 개체 틀 9"/>
          <p:cNvGraphicFramePr>
            <a:graphicFrameLocks/>
          </p:cNvGraphicFramePr>
          <p:nvPr>
            <p:extLst/>
          </p:nvPr>
        </p:nvGraphicFramePr>
        <p:xfrm>
          <a:off x="1114820" y="2715766"/>
          <a:ext cx="7128793" cy="18966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7955"/>
                <a:gridCol w="1082049"/>
                <a:gridCol w="4218789"/>
              </a:tblGrid>
              <a:tr h="1523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사업명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단체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사업내용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</a:tr>
              <a:tr h="2158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“에너지 다이어트 함께해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YO!”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상록청소년수련관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‣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에너지와 적정기술 등 에너지 </a:t>
                      </a:r>
                      <a:r>
                        <a:rPr lang="ko-KR" altLang="en-US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전문교육   </a:t>
                      </a: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‣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에너지 다이어트 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1~3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강 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(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이론과 실습교육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  <a:p>
                      <a:pPr marL="4826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‣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에너지 </a:t>
                      </a:r>
                      <a:r>
                        <a:rPr lang="ko-KR" altLang="en-US" sz="800" kern="0" spc="-5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골든벨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</a:tr>
              <a:tr h="26147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안산시민 플라스틱제로 캠페인 “지구는 일회용이 </a:t>
                      </a:r>
                      <a:r>
                        <a:rPr lang="ko-KR" altLang="en-US" sz="800" b="1" kern="0" spc="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아니예요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!”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안산자원순환사회연대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/>
                      </a:r>
                      <a:b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</a:b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-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대표단체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: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YWCA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4826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‣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온라인 실천캠페인 ‘</a:t>
                      </a:r>
                      <a:r>
                        <a:rPr lang="ko-KR" altLang="en-US" sz="800" kern="0" spc="-5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프리플라스틱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!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백만이 프로젝트</a:t>
                      </a:r>
                      <a:r>
                        <a:rPr lang="ko-KR" altLang="en-US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’   </a:t>
                      </a: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‣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오프라인 ‘지구시민 실천활동’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  <a:p>
                      <a:pPr marL="4826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‣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자원순환 활성화를 위한 시민참여 소규모 워크숍 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(10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회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</a:tr>
              <a:tr h="26147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「기후위기 탈출 프로젝트」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“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1.5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℃를 지켜라”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5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안산청소년문화의집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 ‣ 1.5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℃</a:t>
                      </a:r>
                      <a:r>
                        <a:rPr lang="ko-KR" altLang="en-US" sz="800" kern="0" spc="-5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바로알기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: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환경인식교육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(3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회기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) </a:t>
                      </a: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 ‣ 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1.5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℃확산하기 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: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생태계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/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기후변화 실태조사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(2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회기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 ‣ 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1.5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℃행동하기 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: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청소년기후행동 참여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(2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회기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</a:tr>
              <a:tr h="26147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“기후야 그만 변해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, </a:t>
                      </a:r>
                      <a:r>
                        <a:rPr lang="en-US" altLang="ko-KR" sz="800" b="1" kern="0" spc="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</a:t>
                      </a:r>
                      <a:r>
                        <a:rPr lang="ko-KR" altLang="en-US" sz="800" b="1" kern="0" spc="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내가 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변할게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!”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/>
                      </a:r>
                      <a:b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</a:b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350 </a:t>
                      </a:r>
                      <a:r>
                        <a:rPr lang="ko-KR" altLang="en-US" sz="800" b="1" kern="0" spc="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기후행동서포터즈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안산환경운동연합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4826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‣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‘</a:t>
                      </a:r>
                      <a:r>
                        <a:rPr lang="ko-KR" altLang="en-US" sz="800" kern="0" spc="-5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내손으로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그리는 안산 열지도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!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매월 기온측정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(8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회</a:t>
                      </a: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)  ‣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지구와 나를 위한 환경실천 및 온라인 </a:t>
                      </a:r>
                      <a:r>
                        <a:rPr lang="ko-KR" altLang="en-US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카드뉴스</a:t>
                      </a:r>
                      <a:endParaRPr lang="en-US" altLang="ko-KR" sz="800" kern="0" spc="-50" dirty="0" smtClean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  <a:p>
                      <a:pPr marL="4826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 </a:t>
                      </a:r>
                      <a:r>
                        <a:rPr lang="ko-KR" altLang="en-US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캠페인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(5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회</a:t>
                      </a: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)   ‣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우리 동네 학교 가는 길 ‘나는야 환경지킴이’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</a:tr>
              <a:tr h="2158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쓰레기 재활용</a:t>
                      </a:r>
                      <a:r>
                        <a:rPr lang="en-US" altLang="ko-KR" sz="8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, </a:t>
                      </a: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빗물활용 자원순환 학교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안산도시농업연대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4826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‣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자원순환 활동가 학교 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: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자원순환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,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미생물 활용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, </a:t>
                      </a:r>
                      <a:r>
                        <a:rPr lang="ko-KR" altLang="en-US" sz="800" kern="0" spc="-50" dirty="0" err="1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거름만들기</a:t>
                      </a:r>
                      <a:r>
                        <a:rPr lang="ko-KR" altLang="en-US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  <a:p>
                      <a:pPr marL="4826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‣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음식물쓰레기로 </a:t>
                      </a:r>
                      <a:r>
                        <a:rPr lang="ko-KR" altLang="en-US" sz="800" kern="0" spc="-5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거름만들기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체험 캠페인 진행 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</a:tr>
              <a:tr h="2158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밥상 차리기 캠페인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안산경실련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 ‣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제철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,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지역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,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토종 </a:t>
                      </a:r>
                      <a:r>
                        <a:rPr lang="ko-KR" altLang="en-US" sz="800" kern="0" spc="-5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식재료를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이용한 음식 동영상제작 </a:t>
                      </a:r>
                      <a:r>
                        <a:rPr lang="ko-KR" altLang="en-US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홍보   </a:t>
                      </a: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‣ 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기후위기 </a:t>
                      </a:r>
                      <a:r>
                        <a:rPr lang="ko-KR" altLang="en-US" sz="800" kern="0" spc="-5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밥상차리기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실습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 ‣ </a:t>
                      </a:r>
                      <a:r>
                        <a:rPr lang="ko-KR" altLang="en-US" sz="800" kern="0" spc="-50" dirty="0" err="1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밥상차리기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 동영상 제작 및 </a:t>
                      </a:r>
                      <a:r>
                        <a:rPr lang="en-US" altLang="ko-KR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SNS</a:t>
                      </a:r>
                      <a:r>
                        <a:rPr lang="ko-KR" altLang="en-US" sz="800" kern="0" spc="-50" dirty="0">
                          <a:solidFill>
                            <a:srgbClr val="000000"/>
                          </a:solidFill>
                          <a:effectLst/>
                          <a:latin typeface="a스마일L" panose="02020600000000000000" pitchFamily="18" charset="-127"/>
                          <a:ea typeface="a스마일L" panose="02020600000000000000" pitchFamily="18" charset="-127"/>
                        </a:rPr>
                        <a:t>홍보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a스마일L" panose="02020600000000000000" pitchFamily="18" charset="-127"/>
                        <a:ea typeface="a스마일L" panose="02020600000000000000" pitchFamily="18" charset="-127"/>
                      </a:endParaRPr>
                    </a:p>
                  </a:txBody>
                  <a:tcPr marL="17907" marR="17907" marT="17907" marB="17907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612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52</a:t>
            </a:fld>
            <a:endParaRPr lang="ko-KR" altLang="en-US"/>
          </a:p>
        </p:txBody>
      </p:sp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err="1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그린스타트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 네트워크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8" name="내용 개체 틀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078571"/>
            <a:ext cx="2956042" cy="1662773"/>
          </a:xfrm>
        </p:spPr>
      </p:pic>
      <p:pic>
        <p:nvPicPr>
          <p:cNvPr id="9" name="내용 개체 틀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53" y="1939850"/>
            <a:ext cx="3668943" cy="1928044"/>
          </a:xfrm>
          <a:prstGeom prst="rect">
            <a:avLst/>
          </a:prstGeom>
        </p:spPr>
      </p:pic>
      <p:pic>
        <p:nvPicPr>
          <p:cNvPr id="11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5806" y="433127"/>
            <a:ext cx="799455" cy="842030"/>
          </a:xfrm>
          <a:prstGeom prst="rect">
            <a:avLst/>
          </a:prstGeom>
        </p:spPr>
      </p:pic>
      <p:pic>
        <p:nvPicPr>
          <p:cNvPr id="12" name="내용 개체 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087" y="434470"/>
            <a:ext cx="799956" cy="841373"/>
          </a:xfrm>
          <a:prstGeom prst="rect">
            <a:avLst/>
          </a:prstGeom>
        </p:spPr>
      </p:pic>
      <p:pic>
        <p:nvPicPr>
          <p:cNvPr id="13" name="내용 개체 틀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336" y="473715"/>
            <a:ext cx="759452" cy="760573"/>
          </a:xfrm>
          <a:prstGeom prst="rect">
            <a:avLst/>
          </a:prstGeom>
        </p:spPr>
      </p:pic>
      <p:pic>
        <p:nvPicPr>
          <p:cNvPr id="14" name="내용 개체 틀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939850"/>
            <a:ext cx="1465701" cy="2023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7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68212" y="735547"/>
            <a:ext cx="5829300" cy="2322257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300" dirty="0" smtClean="0">
                <a:latin typeface="a고인돌" panose="02020600000000000000" pitchFamily="18" charset="-127"/>
                <a:ea typeface="a고인돌" panose="02020600000000000000" pitchFamily="18" charset="-127"/>
              </a:rPr>
              <a:t> 시민실천</a:t>
            </a:r>
            <a:r>
              <a:rPr lang="en-US" altLang="ko-KR" sz="3300" dirty="0" smtClean="0">
                <a:latin typeface="a고인돌" panose="02020600000000000000" pitchFamily="18" charset="-127"/>
                <a:ea typeface="a고인돌" panose="02020600000000000000" pitchFamily="18" charset="-127"/>
              </a:rPr>
              <a:t>&amp;</a:t>
            </a:r>
            <a:r>
              <a:rPr lang="ko-KR" altLang="en-US" sz="3300" dirty="0" smtClean="0">
                <a:latin typeface="a고인돌" panose="02020600000000000000" pitchFamily="18" charset="-127"/>
                <a:ea typeface="a고인돌" panose="02020600000000000000" pitchFamily="18" charset="-127"/>
              </a:rPr>
              <a:t>기타 협력사업</a:t>
            </a:r>
            <a:endParaRPr lang="ko-KR" altLang="en-US" sz="3300" dirty="0"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731990"/>
            <a:ext cx="2604414" cy="38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439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67544" y="339502"/>
            <a:ext cx="8136904" cy="58981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에너지의 날 기념사업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54</a:t>
            </a:fld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275606"/>
            <a:ext cx="7344816" cy="3240360"/>
          </a:xfrm>
        </p:spPr>
        <p:txBody>
          <a:bodyPr>
            <a:normAutofit fontScale="55000" lnSpcReduction="20000"/>
          </a:bodyPr>
          <a:lstStyle/>
          <a:p>
            <a:pPr marL="0" indent="0" fontAlgn="base">
              <a:lnSpc>
                <a:spcPct val="170000"/>
              </a:lnSpc>
              <a:buNone/>
            </a:pPr>
            <a:r>
              <a:rPr lang="ko-KR" altLang="en-US" sz="29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ko-KR" altLang="en-US" sz="29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제</a:t>
            </a:r>
            <a:r>
              <a:rPr lang="en-US" altLang="ko-KR" sz="29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17</a:t>
            </a:r>
            <a:r>
              <a:rPr lang="ko-KR" altLang="en-US" sz="29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회 에너지의 날 소등행사</a:t>
            </a:r>
            <a:endParaRPr lang="ko-KR" altLang="en-US" sz="29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70000"/>
              </a:lnSpc>
              <a:buNone/>
            </a:pPr>
            <a:r>
              <a:rPr lang="ko-KR" altLang="en-US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일 시 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8. 22(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토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) 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오후 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5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시 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~ 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오후 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9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시 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30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분</a:t>
            </a:r>
          </a:p>
          <a:p>
            <a:pPr marL="0" indent="0" fontAlgn="base">
              <a:lnSpc>
                <a:spcPct val="170000"/>
              </a:lnSpc>
              <a:buNone/>
            </a:pPr>
            <a:r>
              <a:rPr lang="ko-KR" altLang="en-US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슬로건 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시민이 에너지다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! 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절약이 발전소다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! 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깨어있는 시민 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10</a:t>
            </a:r>
            <a:r>
              <a:rPr lang="ko-KR" altLang="en-US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만명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양성 ‘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불을 끄고 별을 켜다’</a:t>
            </a:r>
          </a:p>
          <a:p>
            <a:pPr marL="0" indent="0" fontAlgn="base">
              <a:lnSpc>
                <a:spcPct val="170000"/>
              </a:lnSpc>
              <a:buNone/>
            </a:pPr>
            <a:r>
              <a:rPr lang="ko-KR" altLang="en-US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주 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최 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안산시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에너지시민연대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경기에너지시민연대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70000"/>
              </a:lnSpc>
              <a:buNone/>
            </a:pPr>
            <a:r>
              <a:rPr lang="ko-KR" altLang="en-US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주 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관 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안산에너지전환과자립네트워크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안산지속협외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13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개 기관단체</a:t>
            </a:r>
          </a:p>
          <a:p>
            <a:pPr marL="0" indent="0" fontAlgn="base">
              <a:lnSpc>
                <a:spcPct val="170000"/>
              </a:lnSpc>
              <a:buNone/>
            </a:pPr>
            <a:r>
              <a:rPr lang="ko-KR" altLang="en-US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내 용 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피크타임 에어컨 끄기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아파트별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10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분간 소등행사</a:t>
            </a:r>
            <a:r>
              <a:rPr lang="en-US" altLang="ko-KR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소등행사 </a:t>
            </a:r>
            <a:r>
              <a:rPr lang="ko-KR" altLang="en-US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참여 에피소드 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및 </a:t>
            </a:r>
            <a:r>
              <a:rPr lang="ko-KR" altLang="en-US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인증샷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캠페인</a:t>
            </a:r>
            <a:endParaRPr lang="en-US" altLang="ko-KR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70000"/>
              </a:lnSpc>
              <a:buNone/>
            </a:pPr>
            <a:r>
              <a:rPr lang="ko-KR" altLang="en-US" sz="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endParaRPr lang="ko-KR" altLang="en-US" sz="9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70000"/>
              </a:lnSpc>
              <a:buNone/>
            </a:pPr>
            <a:r>
              <a:rPr lang="en-US" altLang="ko-KR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※ 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코로나 확산예방을 위해 소등행사 당일 청소년 </a:t>
            </a:r>
            <a:r>
              <a:rPr lang="ko-KR" altLang="en-US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서포터즈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 활동 취소</a:t>
            </a:r>
          </a:p>
          <a:p>
            <a:pPr marL="0" indent="0" fontAlgn="base">
              <a:lnSpc>
                <a:spcPct val="170000"/>
              </a:lnSpc>
              <a:buNone/>
            </a:pPr>
            <a:r>
              <a:rPr lang="en-US" altLang="ko-KR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※ 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아파트 </a:t>
            </a:r>
            <a:r>
              <a:rPr lang="ko-KR" altLang="en-US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소등률</a:t>
            </a:r>
            <a:r>
              <a:rPr lang="ko-KR" altLang="en-US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집계중</a:t>
            </a:r>
            <a:endParaRPr lang="ko-KR" altLang="en-US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  <p:pic>
        <p:nvPicPr>
          <p:cNvPr id="8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235" y="411508"/>
            <a:ext cx="842435" cy="887299"/>
          </a:xfrm>
          <a:prstGeom prst="rect">
            <a:avLst/>
          </a:prstGeom>
        </p:spPr>
      </p:pic>
      <p:pic>
        <p:nvPicPr>
          <p:cNvPr id="11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432724"/>
            <a:ext cx="843619" cy="844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45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67544" y="339502"/>
            <a:ext cx="8136904" cy="58981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에너지의 날 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-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소등행사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55</a:t>
            </a:fld>
            <a:endParaRPr lang="ko-KR" altLang="en-US" dirty="0"/>
          </a:p>
        </p:txBody>
      </p:sp>
      <p:pic>
        <p:nvPicPr>
          <p:cNvPr id="6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235" y="411508"/>
            <a:ext cx="842435" cy="887299"/>
          </a:xfrm>
          <a:prstGeom prst="rect">
            <a:avLst/>
          </a:prstGeom>
        </p:spPr>
      </p:pic>
      <p:pic>
        <p:nvPicPr>
          <p:cNvPr id="7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432724"/>
            <a:ext cx="843619" cy="844865"/>
          </a:xfrm>
          <a:prstGeom prst="rect">
            <a:avLst/>
          </a:prstGeom>
        </p:spPr>
      </p:pic>
      <p:pic>
        <p:nvPicPr>
          <p:cNvPr id="11" name="내용 개체 틀 10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995686"/>
            <a:ext cx="3419841" cy="2567256"/>
          </a:xfrm>
        </p:spPr>
      </p:pic>
      <p:pic>
        <p:nvPicPr>
          <p:cNvPr id="12" name="내용 개체 틀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397746"/>
            <a:ext cx="2398011" cy="3391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39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56</a:t>
            </a:fld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idx="4294967295"/>
          </p:nvPr>
        </p:nvSpPr>
        <p:spPr>
          <a:xfrm>
            <a:off x="395536" y="246887"/>
            <a:ext cx="8135938" cy="588963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안산수돗물 네트워크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504" y="454618"/>
            <a:ext cx="799897" cy="801078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54645"/>
            <a:ext cx="802207" cy="801022"/>
          </a:xfrm>
          <a:prstGeom prst="rect">
            <a:avLst/>
          </a:prstGeom>
        </p:spPr>
      </p:pic>
      <p:sp>
        <p:nvSpPr>
          <p:cNvPr id="10" name="내용 개체 틀 1"/>
          <p:cNvSpPr txBox="1">
            <a:spLocks/>
          </p:cNvSpPr>
          <p:nvPr/>
        </p:nvSpPr>
        <p:spPr>
          <a:xfrm>
            <a:off x="1036784" y="1635646"/>
            <a:ext cx="7344816" cy="3456384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274320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None/>
            </a:pPr>
            <a:endParaRPr lang="en-US" altLang="ko-KR" sz="2100" b="1" dirty="0" smtClean="0">
              <a:latin typeface="a소나무L" panose="02020600000000000000" pitchFamily="18" charset="-127"/>
              <a:ea typeface="a소나무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21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■</a:t>
            </a: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21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안산수돗물시민네트워크 발족</a:t>
            </a:r>
            <a:endParaRPr lang="ko-KR" altLang="en-US" sz="21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일 시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4. 21(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화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10:30</a:t>
            </a:r>
            <a:endParaRPr lang="ko-KR" altLang="en-US" sz="19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</a:t>
            </a: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소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YMCA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강당</a:t>
            </a: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내 용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안산수돗물시민네트워크 발족 및 조례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제안 간담회</a:t>
            </a: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참여기관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/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단체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안산시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YMCA,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안산녹소연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풀뿌리환경센터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안산녹색환경지원센터</a:t>
            </a:r>
            <a:endParaRPr lang="ko-KR" altLang="en-US" sz="19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endParaRPr lang="en-US" altLang="ko-KR" sz="15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21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■ 안산시 </a:t>
            </a:r>
            <a:r>
              <a:rPr lang="ko-KR" altLang="en-US" sz="21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안전하고 깨끗한 수돗물 보급 및 </a:t>
            </a:r>
            <a:r>
              <a:rPr lang="ko-KR" altLang="en-US" sz="2100" b="1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음용</a:t>
            </a:r>
            <a:r>
              <a:rPr lang="ko-KR" altLang="en-US" sz="21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 촉진에 관한 조례 </a:t>
            </a:r>
            <a:r>
              <a:rPr lang="ko-KR" altLang="en-US" sz="21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제정 </a:t>
            </a:r>
            <a:r>
              <a:rPr lang="en-US" altLang="ko-KR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&lt;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활동경과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&gt;</a:t>
            </a:r>
            <a:endParaRPr lang="ko-KR" altLang="en-US" sz="21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4. 21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안산수돗물시민네트워크 발족 및 조례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제안 간담회</a:t>
            </a: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5. </a:t>
            </a:r>
            <a:r>
              <a:rPr lang="en-US" altLang="ko-KR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7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안산시수돗물음용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활성화를 위한 조례제정 간담회</a:t>
            </a: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5. 13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안산시 안전하고 깨끗한 수돗물 보급 및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음용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촉진에 관한 </a:t>
            </a:r>
            <a:r>
              <a:rPr lang="ko-KR" altLang="en-US" sz="19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조례안</a:t>
            </a: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발의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나정숙 의원 대표발의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9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5. 15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조례안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입법예고</a:t>
            </a: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7. 15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안산시 안전하고 깨끗한 수돗물 보급 및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음용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촉진에 관한 </a:t>
            </a: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조례제정 </a:t>
            </a:r>
            <a:endParaRPr lang="ko-KR" altLang="en-US" sz="19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8. 10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안산수돗물시민네트워크 진행상황 공유 및 하반기 활동 간담회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55576" y="1707654"/>
            <a:ext cx="7992888" cy="302433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827584" y="1166001"/>
            <a:ext cx="4035079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b="1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[</a:t>
            </a:r>
            <a:r>
              <a:rPr lang="ko-KR" altLang="en-US" b="1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안산수돗물시민네트워크 진행상황 공유</a:t>
            </a:r>
            <a:r>
              <a:rPr lang="en-US" altLang="ko-KR" b="1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]</a:t>
            </a:r>
            <a:endParaRPr lang="ko-KR" altLang="en-US" dirty="0" smtClean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108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57</a:t>
            </a:fld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idx="4294967295"/>
          </p:nvPr>
        </p:nvSpPr>
        <p:spPr>
          <a:xfrm>
            <a:off x="395536" y="246887"/>
            <a:ext cx="8135938" cy="588963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안산수돗물 네트워크</a:t>
            </a:r>
            <a:r>
              <a:rPr lang="en-US" altLang="ko-KR" sz="2400" dirty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504" y="454618"/>
            <a:ext cx="799897" cy="801078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54645"/>
            <a:ext cx="802207" cy="801022"/>
          </a:xfrm>
          <a:prstGeom prst="rect">
            <a:avLst/>
          </a:prstGeom>
        </p:spPr>
      </p:pic>
      <p:sp>
        <p:nvSpPr>
          <p:cNvPr id="10" name="내용 개체 틀 1"/>
          <p:cNvSpPr txBox="1">
            <a:spLocks/>
          </p:cNvSpPr>
          <p:nvPr/>
        </p:nvSpPr>
        <p:spPr>
          <a:xfrm>
            <a:off x="1036784" y="1635646"/>
            <a:ext cx="7344816" cy="3456384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274320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1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1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None/>
            </a:pPr>
            <a:endParaRPr lang="en-US" altLang="ko-KR" sz="2100" b="1" dirty="0" smtClean="0">
              <a:latin typeface="a소나무L" panose="02020600000000000000" pitchFamily="18" charset="-127"/>
              <a:ea typeface="a소나무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21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■</a:t>
            </a: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21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안산수돗물시민네트워크 발족</a:t>
            </a:r>
            <a:endParaRPr lang="ko-KR" altLang="en-US" sz="21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일 시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4. 21(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화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10:30</a:t>
            </a:r>
            <a:endParaRPr lang="ko-KR" altLang="en-US" sz="19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</a:t>
            </a: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소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YMCA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강당</a:t>
            </a: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내 용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안산수돗물시민네트워크 발족 및 조례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제안 간담회</a:t>
            </a: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참여기관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/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단체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안산시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YMCA,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안산녹소연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풀뿌리환경센터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안산녹색환경지원센터</a:t>
            </a:r>
            <a:endParaRPr lang="ko-KR" altLang="en-US" sz="19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endParaRPr lang="en-US" altLang="ko-KR" sz="15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21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■ 안산시 </a:t>
            </a:r>
            <a:r>
              <a:rPr lang="ko-KR" altLang="en-US" sz="21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안전하고 깨끗한 수돗물 보급 및 </a:t>
            </a:r>
            <a:r>
              <a:rPr lang="ko-KR" altLang="en-US" sz="2100" b="1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음용</a:t>
            </a:r>
            <a:r>
              <a:rPr lang="ko-KR" altLang="en-US" sz="21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 촉진에 관한 조례 </a:t>
            </a:r>
            <a:r>
              <a:rPr lang="ko-KR" altLang="en-US" sz="21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제정 </a:t>
            </a:r>
            <a:r>
              <a:rPr lang="en-US" altLang="ko-KR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&lt;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활동경과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&gt;</a:t>
            </a:r>
            <a:endParaRPr lang="ko-KR" altLang="en-US" sz="21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4. 21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안산수돗물시민네트워크 발족 및 조례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제안 간담회</a:t>
            </a: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5. </a:t>
            </a:r>
            <a:r>
              <a:rPr lang="en-US" altLang="ko-KR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7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안산시수돗물음용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활성화를 위한 조례제정 간담회</a:t>
            </a: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5. 13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안산시 안전하고 깨끗한 수돗물 보급 및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음용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촉진에 관한 </a:t>
            </a:r>
            <a:r>
              <a:rPr lang="ko-KR" altLang="en-US" sz="19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조례안</a:t>
            </a: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발의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나정숙 의원 대표발의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9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5. 15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조례안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입법예고</a:t>
            </a: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7. 15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안산시 안전하고 깨끗한 수돗물 보급 및 </a:t>
            </a:r>
            <a:r>
              <a:rPr lang="ko-KR" altLang="en-US" sz="19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음용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촉진에 관한 </a:t>
            </a: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조례제정 </a:t>
            </a:r>
            <a:endParaRPr lang="ko-KR" altLang="en-US" sz="19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9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en-US" altLang="ko-KR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8. 10 </a:t>
            </a: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안산수돗물시민네트워크 진행상황 공유 및 하반기 활동 간담회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55576" y="1707654"/>
            <a:ext cx="7992888" cy="302433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827584" y="1166001"/>
            <a:ext cx="4035079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b="1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[</a:t>
            </a:r>
            <a:r>
              <a:rPr lang="ko-KR" altLang="en-US" b="1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안산수돗물시민네트워크 진행상황 공유</a:t>
            </a:r>
            <a:r>
              <a:rPr lang="en-US" altLang="ko-KR" b="1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]</a:t>
            </a:r>
            <a:endParaRPr lang="ko-KR" altLang="en-US" dirty="0" smtClean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23727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58</a:t>
            </a:fld>
            <a:endParaRPr lang="ko-KR" altLang="en-US"/>
          </a:p>
        </p:txBody>
      </p:sp>
      <p:sp>
        <p:nvSpPr>
          <p:cNvPr id="4" name="제목 3"/>
          <p:cNvSpPr>
            <a:spLocks noGrp="1"/>
          </p:cNvSpPr>
          <p:nvPr>
            <p:ph type="title" idx="4294967295"/>
          </p:nvPr>
        </p:nvSpPr>
        <p:spPr>
          <a:xfrm>
            <a:off x="395536" y="246887"/>
            <a:ext cx="8135938" cy="588963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안산수돗물 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네트워크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pic>
        <p:nvPicPr>
          <p:cNvPr id="5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504" y="454618"/>
            <a:ext cx="799897" cy="801078"/>
          </a:xfrm>
          <a:prstGeom prst="rect">
            <a:avLst/>
          </a:prstGeom>
        </p:spPr>
      </p:pic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54645"/>
            <a:ext cx="802207" cy="801022"/>
          </a:xfrm>
          <a:prstGeom prst="rect">
            <a:avLst/>
          </a:prstGeom>
        </p:spPr>
      </p:pic>
      <p:pic>
        <p:nvPicPr>
          <p:cNvPr id="9" name="내용 개체 틀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347614"/>
            <a:ext cx="4680520" cy="3117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54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59</a:t>
            </a:fld>
            <a:endParaRPr lang="ko-KR" altLang="en-US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275606"/>
            <a:ext cx="7344816" cy="3240360"/>
          </a:xfrm>
        </p:spPr>
        <p:txBody>
          <a:bodyPr>
            <a:normAutofit fontScale="92500" lnSpcReduction="10000"/>
          </a:bodyPr>
          <a:lstStyle/>
          <a:p>
            <a:pPr marL="0" indent="0" fontAlgn="base">
              <a:buNone/>
            </a:pPr>
            <a:r>
              <a:rPr lang="ko-KR" altLang="en-US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■ 경기서부권역 기초의제협의회 </a:t>
            </a:r>
            <a:r>
              <a:rPr lang="en-US" altLang="ko-KR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1</a:t>
            </a:r>
            <a:r>
              <a:rPr lang="ko-KR" altLang="en-US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차 정기회의 </a:t>
            </a:r>
            <a:endParaRPr lang="ko-KR" altLang="en-US" sz="17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▪ 일 시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5. 25.(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월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17:00</a:t>
            </a: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소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광명시지속가능발전협의회 사무실</a:t>
            </a: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참 석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과천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광명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군포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김포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시흥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안양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의왕지속협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실무자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25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내 용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경기서부권역기초의제협의회 활동 상황 공유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공동사업 방향 논의 </a:t>
            </a:r>
          </a:p>
          <a:p>
            <a:pPr marL="0" indent="0" fontAlgn="base">
              <a:buNone/>
            </a:pP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 2020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년 경기서부권역기초의제협의회 간사의제 선정 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등</a:t>
            </a:r>
            <a:endParaRPr lang="en-US" altLang="ko-KR" sz="14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endParaRPr lang="en-US" altLang="ko-KR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7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■ 경기서부권역 </a:t>
            </a:r>
            <a:r>
              <a:rPr lang="ko-KR" altLang="en-US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기초의제협의회 </a:t>
            </a:r>
            <a:r>
              <a:rPr lang="ko-KR" altLang="en-US" sz="1700" b="1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권역별</a:t>
            </a:r>
            <a:r>
              <a:rPr lang="ko-KR" altLang="en-US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 지역사업 토론회</a:t>
            </a:r>
            <a:endParaRPr lang="ko-KR" altLang="en-US" sz="17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일 시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6. 30.(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화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14:00</a:t>
            </a: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소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나눔과 소통 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한울림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광명시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참 석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과천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광명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군포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김포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시흥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안양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의왕지속협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경기지속협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실무자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25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내 용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지속협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SDGs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체계 안착 및 개별의제 실천강화 지원사업 토론</a:t>
            </a: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주제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1.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각 지역의 기후위기 비상행동 실행 전략 논의</a:t>
            </a: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주제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2.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지역별 지속가능발전목표 수립과 지속협의 제도화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법제화 실행전략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논의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등</a:t>
            </a:r>
          </a:p>
          <a:p>
            <a:pPr marL="0" indent="0" fontAlgn="base">
              <a:buNone/>
            </a:pP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서부권역 협력사업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7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971" y="455857"/>
            <a:ext cx="800963" cy="79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016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60</a:t>
            </a:fld>
            <a:endParaRPr lang="ko-KR" altLang="en-US"/>
          </a:p>
        </p:txBody>
      </p:sp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서부권역 협력사업</a:t>
            </a:r>
            <a:r>
              <a:rPr lang="en-US" altLang="ko-KR" sz="2400" dirty="0" smtClean="0">
                <a:solidFill>
                  <a:srgbClr val="002060"/>
                </a:solidFill>
                <a:latin typeface="a고인돌" panose="02020600000000000000" pitchFamily="18" charset="-127"/>
                <a:ea typeface="a고인돌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고인돌" panose="02020600000000000000" pitchFamily="18" charset="-127"/>
              <a:ea typeface="a고인돌" panose="02020600000000000000" pitchFamily="18" charset="-127"/>
            </a:endParaRPr>
          </a:p>
        </p:txBody>
      </p:sp>
      <p:pic>
        <p:nvPicPr>
          <p:cNvPr id="7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971" y="455857"/>
            <a:ext cx="800963" cy="798600"/>
          </a:xfrm>
          <a:prstGeom prst="rect">
            <a:avLst/>
          </a:prstGeom>
        </p:spPr>
      </p:pic>
      <p:pic>
        <p:nvPicPr>
          <p:cNvPr id="8" name="내용 개체 틀 10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499742"/>
            <a:ext cx="3344195" cy="1880858"/>
          </a:xfrm>
        </p:spPr>
      </p:pic>
      <p:pic>
        <p:nvPicPr>
          <p:cNvPr id="9" name="내용 개체 틀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7654"/>
            <a:ext cx="3713166" cy="278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014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61</a:t>
            </a:fld>
            <a:endParaRPr lang="ko-KR" altLang="en-US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419622"/>
            <a:ext cx="7344816" cy="3240360"/>
          </a:xfrm>
        </p:spPr>
        <p:txBody>
          <a:bodyPr>
            <a:normAutofit/>
          </a:bodyPr>
          <a:lstStyle/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■ 정선포럼 </a:t>
            </a:r>
            <a:r>
              <a:rPr lang="en-US" altLang="ko-KR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2020 </a:t>
            </a:r>
            <a:r>
              <a:rPr lang="ko-KR" altLang="en-US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참가 </a:t>
            </a:r>
            <a:endParaRPr lang="ko-KR" altLang="en-US" sz="17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일 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8. 20(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금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~ 22(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토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소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정선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하이원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그랜드호텔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컨벤션타워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참석자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김해정 사무국장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정연주 연구위원</a:t>
            </a: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주 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지속가능한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지구와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균형있는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인류의 삶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포스트 코로나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뉴노멀을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묻는다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. 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주요 프로그램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기조연설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초청강연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영상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)-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마이클센델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토크콘서트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의학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-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기술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-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문화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산업별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지구인류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          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발전을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위한 움직임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주제별 세션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자연과 조화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코로나이후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빅데이터를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통해 본 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          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강원의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미래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그린뉴딜속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지속가능한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기업 경영과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인재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창출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등</a:t>
            </a:r>
          </a:p>
        </p:txBody>
      </p:sp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협력사업</a:t>
            </a:r>
            <a:r>
              <a:rPr lang="en-US" altLang="ko-KR" sz="2400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pic>
        <p:nvPicPr>
          <p:cNvPr id="6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3273" y="433127"/>
            <a:ext cx="844522" cy="842030"/>
          </a:xfrm>
          <a:prstGeom prst="rect">
            <a:avLst/>
          </a:prstGeom>
        </p:spPr>
      </p:pic>
      <p:pic>
        <p:nvPicPr>
          <p:cNvPr id="8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087" y="433878"/>
            <a:ext cx="799956" cy="842557"/>
          </a:xfrm>
          <a:prstGeom prst="rect">
            <a:avLst/>
          </a:prstGeom>
        </p:spPr>
      </p:pic>
      <p:pic>
        <p:nvPicPr>
          <p:cNvPr id="9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930" y="455237"/>
            <a:ext cx="799837" cy="799837"/>
          </a:xfrm>
          <a:prstGeom prst="rect">
            <a:avLst/>
          </a:prstGeom>
        </p:spPr>
      </p:pic>
      <p:pic>
        <p:nvPicPr>
          <p:cNvPr id="11" name="내용 개체 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255" y="454083"/>
            <a:ext cx="800962" cy="802146"/>
          </a:xfrm>
          <a:prstGeom prst="rect">
            <a:avLst/>
          </a:prstGeom>
        </p:spPr>
      </p:pic>
      <p:pic>
        <p:nvPicPr>
          <p:cNvPr id="12" name="내용 개체 틀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336" y="454083"/>
            <a:ext cx="759452" cy="799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70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62</a:t>
            </a:fld>
            <a:endParaRPr lang="ko-KR" altLang="en-US"/>
          </a:p>
        </p:txBody>
      </p:sp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협력사업</a:t>
            </a:r>
            <a:r>
              <a:rPr lang="en-US" altLang="ko-KR" sz="2400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pic>
        <p:nvPicPr>
          <p:cNvPr id="8" name="내용 개체 틀 10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067694"/>
            <a:ext cx="5036444" cy="2448271"/>
          </a:xfrm>
        </p:spPr>
      </p:pic>
      <p:pic>
        <p:nvPicPr>
          <p:cNvPr id="9" name="내용 개체 틀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42" y="1707654"/>
            <a:ext cx="3177836" cy="2029459"/>
          </a:xfrm>
          <a:prstGeom prst="rect">
            <a:avLst/>
          </a:prstGeom>
        </p:spPr>
      </p:pic>
      <p:pic>
        <p:nvPicPr>
          <p:cNvPr id="15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3273" y="433127"/>
            <a:ext cx="844522" cy="842030"/>
          </a:xfrm>
          <a:prstGeom prst="rect">
            <a:avLst/>
          </a:prstGeom>
        </p:spPr>
      </p:pic>
      <p:pic>
        <p:nvPicPr>
          <p:cNvPr id="16" name="내용 개체 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087" y="433878"/>
            <a:ext cx="799956" cy="842557"/>
          </a:xfrm>
          <a:prstGeom prst="rect">
            <a:avLst/>
          </a:prstGeom>
        </p:spPr>
      </p:pic>
      <p:pic>
        <p:nvPicPr>
          <p:cNvPr id="17" name="내용 개체 틀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930" y="455237"/>
            <a:ext cx="799837" cy="799837"/>
          </a:xfrm>
          <a:prstGeom prst="rect">
            <a:avLst/>
          </a:prstGeom>
        </p:spPr>
      </p:pic>
      <p:pic>
        <p:nvPicPr>
          <p:cNvPr id="18" name="내용 개체 틀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255" y="454083"/>
            <a:ext cx="800962" cy="802146"/>
          </a:xfrm>
          <a:prstGeom prst="rect">
            <a:avLst/>
          </a:prstGeom>
        </p:spPr>
      </p:pic>
      <p:pic>
        <p:nvPicPr>
          <p:cNvPr id="19" name="내용 개체 틀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336" y="454083"/>
            <a:ext cx="759452" cy="799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21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627796" y="1923678"/>
            <a:ext cx="7772400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b="0" kern="1200" cap="none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ko-KR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2020</a:t>
            </a:r>
            <a:r>
              <a:rPr lang="ko-KR" altLang="en-US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년 </a:t>
            </a:r>
            <a:r>
              <a:rPr lang="en-US" altLang="ko-KR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3/4</a:t>
            </a:r>
            <a:r>
              <a:rPr lang="ko-KR" altLang="en-US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분기 예정사업 보고</a:t>
            </a:r>
            <a:endParaRPr lang="en-US" altLang="ko-KR" sz="2800" dirty="0" smtClean="0">
              <a:solidFill>
                <a:schemeClr val="tx2">
                  <a:lumMod val="75000"/>
                </a:schemeClr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63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31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67544" y="339502"/>
            <a:ext cx="8136904" cy="58981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시민참여 실천사업</a:t>
            </a:r>
            <a:r>
              <a:rPr lang="en-US" altLang="ko-KR" sz="2400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64</a:t>
            </a:fld>
            <a:endParaRPr lang="ko-KR" altLang="en-US" dirty="0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419622"/>
            <a:ext cx="7344816" cy="3240360"/>
          </a:xfrm>
        </p:spPr>
        <p:txBody>
          <a:bodyPr>
            <a:normAutofit fontScale="62500" lnSpcReduction="20000"/>
          </a:bodyPr>
          <a:lstStyle/>
          <a:p>
            <a:pPr marL="0" indent="0" fontAlgn="base">
              <a:lnSpc>
                <a:spcPct val="170000"/>
              </a:lnSpc>
              <a:buNone/>
            </a:pPr>
            <a:r>
              <a:rPr lang="ko-KR" altLang="en-US" sz="29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en-US" altLang="ko-KR" sz="29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2020 </a:t>
            </a:r>
            <a:r>
              <a:rPr lang="ko-KR" altLang="en-US" sz="29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안산환경한마당</a:t>
            </a:r>
            <a:endParaRPr lang="ko-KR" altLang="en-US" sz="29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70000"/>
              </a:lnSpc>
              <a:buNone/>
            </a:pP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일 시 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9. 26.(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토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11:00~15:00</a:t>
            </a:r>
            <a:endParaRPr lang="ko-KR" altLang="en-US" sz="21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70000"/>
              </a:lnSpc>
              <a:buNone/>
            </a:pP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소 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안산문화광장 일원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온라인</a:t>
            </a:r>
          </a:p>
          <a:p>
            <a:pPr marL="0" indent="0" fontAlgn="base">
              <a:lnSpc>
                <a:spcPct val="170000"/>
              </a:lnSpc>
              <a:buNone/>
            </a:pP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주요내용 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안산청소년 기후위기 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UCC/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슬로건 공모전</a:t>
            </a: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기후위기 토크콘서트</a:t>
            </a:r>
            <a:r>
              <a:rPr lang="en-US" altLang="ko-KR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</a:p>
          <a:p>
            <a:pPr marL="0" indent="0" fontAlgn="base">
              <a:lnSpc>
                <a:spcPct val="170000"/>
              </a:lnSpc>
              <a:buNone/>
            </a:pP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    </a:t>
            </a: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환경한마당 </a:t>
            </a:r>
            <a:r>
              <a:rPr lang="ko-KR" altLang="en-US" sz="21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챌린지</a:t>
            </a: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등</a:t>
            </a:r>
          </a:p>
          <a:p>
            <a:pPr marL="0" indent="0" fontAlgn="base">
              <a:lnSpc>
                <a:spcPct val="170000"/>
              </a:lnSpc>
              <a:buNone/>
            </a:pP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endParaRPr lang="ko-KR" altLang="en-US" sz="21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70000"/>
              </a:lnSpc>
              <a:buNone/>
            </a:pPr>
            <a:r>
              <a:rPr lang="en-US" altLang="ko-KR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※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코로나 확산예방을 </a:t>
            </a:r>
            <a:r>
              <a:rPr lang="ko-KR" altLang="en-US" sz="21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위해 온라인 행사로 기획</a:t>
            </a:r>
            <a:endParaRPr lang="en-US" altLang="ko-KR" sz="21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lnSpc>
                <a:spcPct val="170000"/>
              </a:lnSpc>
              <a:buNone/>
            </a:pPr>
            <a:r>
              <a:rPr lang="en-US" altLang="ko-KR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※ </a:t>
            </a:r>
            <a:r>
              <a:rPr lang="ko-KR" altLang="en-US" sz="21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자세한 내용은 논의사항에서 보고</a:t>
            </a:r>
          </a:p>
          <a:p>
            <a:pPr marL="0" indent="0" fontAlgn="base">
              <a:lnSpc>
                <a:spcPct val="170000"/>
              </a:lnSpc>
              <a:buNone/>
            </a:pPr>
            <a:endParaRPr lang="ko-KR" altLang="en-US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  <p:pic>
        <p:nvPicPr>
          <p:cNvPr id="8" name="내용 개체 틀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825" y="411508"/>
            <a:ext cx="841254" cy="887299"/>
          </a:xfrm>
          <a:prstGeom prst="rect">
            <a:avLst/>
          </a:prstGeom>
        </p:spPr>
      </p:pic>
      <p:pic>
        <p:nvPicPr>
          <p:cNvPr id="11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32724"/>
            <a:ext cx="802207" cy="844865"/>
          </a:xfrm>
          <a:prstGeom prst="rect">
            <a:avLst/>
          </a:prstGeom>
        </p:spPr>
      </p:pic>
      <p:pic>
        <p:nvPicPr>
          <p:cNvPr id="7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880" y="432724"/>
            <a:ext cx="802147" cy="844865"/>
          </a:xfrm>
          <a:prstGeom prst="rect">
            <a:avLst/>
          </a:prstGeom>
        </p:spPr>
      </p:pic>
      <p:pic>
        <p:nvPicPr>
          <p:cNvPr id="9" name="내용 개체 틀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315" y="420825"/>
            <a:ext cx="843618" cy="844865"/>
          </a:xfrm>
          <a:prstGeom prst="rect">
            <a:avLst/>
          </a:prstGeom>
        </p:spPr>
      </p:pic>
      <p:pic>
        <p:nvPicPr>
          <p:cNvPr id="10" name="내용 개체 틀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432724"/>
            <a:ext cx="843619" cy="843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73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65</a:t>
            </a:fld>
            <a:endParaRPr lang="ko-KR" altLang="en-US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419622"/>
            <a:ext cx="7344816" cy="3240360"/>
          </a:xfrm>
        </p:spPr>
        <p:txBody>
          <a:bodyPr>
            <a:normAutofit fontScale="92500" lnSpcReduction="10000"/>
          </a:bodyPr>
          <a:lstStyle/>
          <a:p>
            <a:pPr marL="0" indent="0" fontAlgn="base">
              <a:buNone/>
            </a:pPr>
            <a:r>
              <a:rPr lang="ko-KR" altLang="en-US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■ 환경 </a:t>
            </a:r>
            <a:r>
              <a:rPr lang="en-US" altLang="ko-KR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/ </a:t>
            </a:r>
            <a:r>
              <a:rPr lang="ko-KR" altLang="en-US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사회 </a:t>
            </a:r>
            <a:r>
              <a:rPr lang="en-US" altLang="ko-KR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/ </a:t>
            </a:r>
            <a:r>
              <a:rPr lang="ko-KR" altLang="en-US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경제위원회 </a:t>
            </a:r>
            <a:r>
              <a:rPr lang="en-US" altLang="ko-KR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2</a:t>
            </a:r>
            <a:r>
              <a:rPr lang="ko-KR" altLang="en-US" sz="17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차 워크숍</a:t>
            </a:r>
            <a:endParaRPr lang="ko-KR" altLang="en-US" sz="17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일 시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9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월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~ 10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월중</a:t>
            </a: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주요내용 </a:t>
            </a:r>
          </a:p>
          <a:p>
            <a:pPr marL="0" indent="0" fontAlgn="base">
              <a:buNone/>
            </a:pP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1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. SDGs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렌즈로 분야별 안산시 현황파악을 위해 고려할 정보 범위를 설정</a:t>
            </a: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. </a:t>
            </a: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2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.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질문리스트 분류화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중요한 목록선정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정보를 얻을 수 있는 곳 탐색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.</a:t>
            </a: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3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.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데이터는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3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차 워크숍 전에 수집하고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수집된 데이터는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3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차 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워크숍에서 안산시를 </a:t>
            </a:r>
            <a:r>
              <a:rPr lang="ko-KR" altLang="en-US" sz="14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프로파일링하는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endParaRPr lang="en-US" altLang="ko-KR" sz="14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자료로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사용</a:t>
            </a:r>
          </a:p>
          <a:p>
            <a:pPr marL="0" indent="0" fontAlgn="base">
              <a:buNone/>
            </a:pP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</a:t>
            </a:r>
            <a:r>
              <a:rPr lang="ko-KR" altLang="en-US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▪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위원회 전체 워크숍 주요과제</a:t>
            </a:r>
          </a:p>
          <a:p>
            <a:pPr marL="0" indent="0" fontAlgn="base">
              <a:buNone/>
            </a:pP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-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SDGs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렌즈로 안산시 현황파악을 위한 필요데이터 목록화</a:t>
            </a:r>
          </a:p>
          <a:p>
            <a:pPr marL="0" indent="0" fontAlgn="base">
              <a:buNone/>
            </a:pP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-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필요데이터 수집 및 분석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전문가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&amp;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시민사회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4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-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3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개 분야 안산시 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프로파일링을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 통해 안산시 현황파악</a:t>
            </a:r>
          </a:p>
          <a:p>
            <a:pPr marL="0" indent="0" fontAlgn="base">
              <a:buNone/>
            </a:pP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- 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위원회별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 핵심의제 확정</a:t>
            </a:r>
          </a:p>
          <a:p>
            <a:pPr marL="0" indent="0" fontAlgn="base">
              <a:buNone/>
            </a:pP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-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각위원회 최종결과 통합공유 및 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지속협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10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대 핵심의제 선정</a:t>
            </a:r>
          </a:p>
          <a:p>
            <a:pPr marL="0" indent="0" fontAlgn="base">
              <a:buNone/>
            </a:pPr>
            <a:r>
              <a:rPr lang="en-US" altLang="ko-KR" sz="14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- 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핵심의제 실현을 위한 </a:t>
            </a:r>
            <a:r>
              <a:rPr lang="ko-KR" altLang="en-US" sz="14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로드맵</a:t>
            </a:r>
            <a:r>
              <a:rPr lang="ko-KR" altLang="en-US" sz="1400" dirty="0">
                <a:latin typeface="a스마일L" panose="02020600000000000000" pitchFamily="18" charset="-127"/>
                <a:ea typeface="a스마일L" panose="02020600000000000000" pitchFamily="18" charset="-127"/>
              </a:rPr>
              <a:t> 구상</a:t>
            </a:r>
          </a:p>
        </p:txBody>
      </p:sp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&lt;</a:t>
            </a:r>
            <a:r>
              <a:rPr lang="ko-KR" altLang="en-US" sz="240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분과의제 사업</a:t>
            </a:r>
            <a:r>
              <a:rPr lang="en-US" altLang="ko-KR" sz="240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pic>
        <p:nvPicPr>
          <p:cNvPr id="7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379" y="455267"/>
            <a:ext cx="802147" cy="799780"/>
          </a:xfrm>
          <a:prstGeom prst="rect">
            <a:avLst/>
          </a:prstGeom>
        </p:spPr>
      </p:pic>
      <p:pic>
        <p:nvPicPr>
          <p:cNvPr id="8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53461"/>
            <a:ext cx="802207" cy="80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03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66</a:t>
            </a:fld>
            <a:endParaRPr lang="ko-KR" altLang="en-US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491630"/>
            <a:ext cx="7344816" cy="3240360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■</a:t>
            </a:r>
            <a:r>
              <a:rPr lang="ko-KR" altLang="en-US" sz="19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1900" b="1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</a:t>
            </a:r>
            <a:r>
              <a:rPr lang="ko-KR" altLang="en-US" sz="19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9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20</a:t>
            </a:r>
            <a:r>
              <a:rPr lang="ko-KR" altLang="en-US" sz="19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주년 준비를 위한 </a:t>
            </a:r>
            <a:r>
              <a:rPr lang="ko-KR" altLang="en-US" sz="1900" b="1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집담회</a:t>
            </a:r>
            <a:r>
              <a:rPr lang="ko-KR" altLang="en-US" sz="19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9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(4</a:t>
            </a:r>
            <a:r>
              <a:rPr lang="ko-KR" altLang="en-US" sz="19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차</a:t>
            </a:r>
            <a:r>
              <a:rPr lang="en-US" altLang="ko-KR" sz="19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9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일 시 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</a:t>
            </a:r>
            <a:r>
              <a:rPr lang="en-US" altLang="ko-KR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10</a:t>
            </a:r>
            <a:r>
              <a:rPr lang="ko-KR" altLang="en-US" sz="15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월중</a:t>
            </a:r>
            <a:endParaRPr lang="ko-KR" altLang="en-US" sz="15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소 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5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토닥토닥괜찮아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책방</a:t>
            </a:r>
          </a:p>
          <a:p>
            <a:pPr marL="0" indent="0" fontAlgn="base">
              <a:buNone/>
            </a:pP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참 석 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분야별 참가자 등 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10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안산시농업연대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김재규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), </a:t>
            </a:r>
            <a:r>
              <a:rPr lang="ko-KR" altLang="en-US" sz="15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마을만들기지원센터</a:t>
            </a:r>
            <a:r>
              <a:rPr lang="en-US" altLang="ko-KR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김윤재</a:t>
            </a:r>
            <a:r>
              <a:rPr lang="en-US" altLang="ko-KR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),</a:t>
            </a:r>
          </a:p>
          <a:p>
            <a:pPr marL="0" indent="0" fontAlgn="base">
              <a:buNone/>
            </a:pP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안산희망재단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정연주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), </a:t>
            </a:r>
            <a:r>
              <a:rPr lang="ko-KR" altLang="en-US" sz="15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작은도서관네트워크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임은아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), </a:t>
            </a: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청년네트워크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문지원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), </a:t>
            </a:r>
            <a:endParaRPr lang="en-US" altLang="ko-KR" sz="15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</a:t>
            </a:r>
            <a:r>
              <a:rPr lang="ko-KR" altLang="en-US" sz="15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컬쳐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75</a:t>
            </a:r>
            <a:r>
              <a:rPr lang="ko-KR" altLang="en-US" sz="15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사회적협동조합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김태현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), </a:t>
            </a: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기록작가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신지은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), </a:t>
            </a:r>
            <a:r>
              <a:rPr lang="ko-KR" altLang="en-US" sz="15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사무국</a:t>
            </a:r>
          </a:p>
          <a:p>
            <a:pPr marL="0" indent="0" fontAlgn="base">
              <a:buNone/>
            </a:pP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내 용 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사회자 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1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인과 패널 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6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인의 토크쇼 방식으로 진행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분야별 네트워킹 </a:t>
            </a: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지원을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통해 </a:t>
            </a:r>
            <a:endParaRPr lang="en-US" altLang="ko-KR" sz="15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</a:t>
            </a:r>
            <a:r>
              <a:rPr lang="ko-KR" altLang="en-US" sz="15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인큐베이팅한</a:t>
            </a: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성과를 모아내고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그 의미를 나누는 장 </a:t>
            </a: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마련</a:t>
            </a:r>
            <a:endParaRPr lang="en-US" altLang="ko-KR" sz="15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endParaRPr lang="ko-KR" altLang="en-US" sz="18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900" dirty="0">
                <a:latin typeface="a스마일L" panose="02020600000000000000" pitchFamily="18" charset="-127"/>
                <a:ea typeface="a스마일L" panose="02020600000000000000" pitchFamily="18" charset="-127"/>
              </a:rPr>
              <a:t>■</a:t>
            </a:r>
            <a:r>
              <a:rPr lang="ko-KR" altLang="en-US" sz="19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1900" b="1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안산지속협</a:t>
            </a:r>
            <a:r>
              <a:rPr lang="ko-KR" altLang="en-US" sz="19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9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20</a:t>
            </a:r>
            <a:r>
              <a:rPr lang="ko-KR" altLang="en-US" sz="19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주년 자료집 제작</a:t>
            </a:r>
            <a:endParaRPr lang="ko-KR" altLang="en-US" sz="19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일 시 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9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월 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~ 12</a:t>
            </a: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월 </a:t>
            </a:r>
            <a:endParaRPr lang="ko-KR" altLang="en-US" sz="15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내 용 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5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지속협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20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년 활동역사를 정리하고</a:t>
            </a: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4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차에 걸친 </a:t>
            </a:r>
            <a:r>
              <a:rPr lang="ko-KR" altLang="en-US" sz="15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집담회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 결과를 </a:t>
            </a: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기획작가를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통해 </a:t>
            </a:r>
            <a:endParaRPr lang="en-US" altLang="ko-KR" sz="15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</a:t>
            </a:r>
            <a:r>
              <a:rPr lang="ko-KR" altLang="en-US" sz="15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이야기로 </a:t>
            </a:r>
            <a:r>
              <a:rPr lang="ko-KR" altLang="en-US" sz="1500" dirty="0">
                <a:latin typeface="a스마일L" panose="02020600000000000000" pitchFamily="18" charset="-127"/>
                <a:ea typeface="a스마일L" panose="02020600000000000000" pitchFamily="18" charset="-127"/>
              </a:rPr>
              <a:t>구성하여 자료집 제작</a:t>
            </a:r>
          </a:p>
        </p:txBody>
      </p:sp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&lt;20</a:t>
            </a:r>
            <a:r>
              <a:rPr lang="ko-KR" altLang="en-US" sz="2400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주년 특별 사업</a:t>
            </a:r>
            <a:r>
              <a:rPr lang="en-US" altLang="ko-KR" sz="2400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pic>
        <p:nvPicPr>
          <p:cNvPr id="7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379" y="455267"/>
            <a:ext cx="802147" cy="799780"/>
          </a:xfrm>
          <a:prstGeom prst="rect">
            <a:avLst/>
          </a:prstGeom>
        </p:spPr>
      </p:pic>
      <p:pic>
        <p:nvPicPr>
          <p:cNvPr id="8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53461"/>
            <a:ext cx="802207" cy="80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913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67</a:t>
            </a:fld>
            <a:endParaRPr lang="ko-KR" altLang="en-US"/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1043608" y="1491630"/>
            <a:ext cx="7344816" cy="3240360"/>
          </a:xfrm>
        </p:spPr>
        <p:txBody>
          <a:bodyPr>
            <a:normAutofit/>
          </a:bodyPr>
          <a:lstStyle/>
          <a:p>
            <a:pPr marL="0" indent="0" fontAlgn="base">
              <a:lnSpc>
                <a:spcPct val="150000"/>
              </a:lnSpc>
              <a:buNone/>
            </a:pPr>
            <a:r>
              <a:rPr lang="ko-KR" altLang="en-US" sz="1600" b="1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■ </a:t>
            </a:r>
            <a:r>
              <a:rPr lang="en-US" altLang="ko-KR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2020 </a:t>
            </a:r>
            <a:r>
              <a:rPr lang="ko-KR" altLang="en-US" sz="1600" b="1" dirty="0">
                <a:latin typeface="a스마일L" panose="02020600000000000000" pitchFamily="18" charset="-127"/>
                <a:ea typeface="a스마일L" panose="02020600000000000000" pitchFamily="18" charset="-127"/>
              </a:rPr>
              <a:t>대한민국 지속가능발전대회 참가</a:t>
            </a: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 간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2020. 9. 14(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월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~ 16(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수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개최장소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화성시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동탄복합문화센터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일원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온라인</a:t>
            </a: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주 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위기의 지구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대한민국이 ‘희망’이다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.</a:t>
            </a: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참여규모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오프라인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200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온라인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20,000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명</a:t>
            </a: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주 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환경부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err="1">
                <a:latin typeface="a스마일L" panose="02020600000000000000" pitchFamily="18" charset="-127"/>
                <a:ea typeface="a스마일L" panose="02020600000000000000" pitchFamily="18" charset="-127"/>
              </a:rPr>
              <a:t>화성시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2020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대한민국 지속가능발전대회 조직위원회</a:t>
            </a: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주 관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전국지속가능발전협의회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경기도지속가능발전협의회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화성시지속가능발전협의회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</a:t>
            </a:r>
            <a:r>
              <a:rPr lang="ko-KR" altLang="en-US" sz="13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경기시군지속협협력위원회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이클레이한국사무소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지속가능발전지방정부협의회</a:t>
            </a:r>
          </a:p>
          <a:p>
            <a:pPr marL="0" indent="0" fontAlgn="base">
              <a:buNone/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▪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주요행사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: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기념식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지속가능발전대상 시상식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기조연설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SDGs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와 그린뉴딜 연계 환경부 좌담회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marL="0" indent="0" fontAlgn="base">
              <a:buNone/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                  </a:t>
            </a:r>
            <a:r>
              <a:rPr lang="ko-KR" altLang="en-US" sz="1300" dirty="0" err="1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퍼포먼스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, SDGs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주제별 세선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(11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개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민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·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관 대화세션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지역탐방 등</a:t>
            </a:r>
          </a:p>
        </p:txBody>
      </p:sp>
      <p:sp>
        <p:nvSpPr>
          <p:cNvPr id="10" name="제목 3"/>
          <p:cNvSpPr txBox="1">
            <a:spLocks/>
          </p:cNvSpPr>
          <p:nvPr/>
        </p:nvSpPr>
        <p:spPr>
          <a:xfrm>
            <a:off x="467544" y="339502"/>
            <a:ext cx="8136904" cy="589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altLang="ko-KR" sz="2400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&lt;</a:t>
            </a:r>
            <a:r>
              <a:rPr lang="ko-KR" altLang="en-US" sz="2400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협력사업</a:t>
            </a:r>
            <a:r>
              <a:rPr lang="en-US" altLang="ko-KR" sz="2400" dirty="0" smtClean="0">
                <a:solidFill>
                  <a:srgbClr val="002060"/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&gt;</a:t>
            </a:r>
            <a:endParaRPr lang="ko-KR" altLang="en-US" sz="2400" dirty="0">
              <a:solidFill>
                <a:srgbClr val="002060"/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pic>
        <p:nvPicPr>
          <p:cNvPr id="7" name="내용 개체 틀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379" y="455267"/>
            <a:ext cx="802147" cy="799780"/>
          </a:xfrm>
          <a:prstGeom prst="rect">
            <a:avLst/>
          </a:prstGeom>
        </p:spPr>
      </p:pic>
      <p:pic>
        <p:nvPicPr>
          <p:cNvPr id="8" name="내용 개체 틀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962" y="453461"/>
            <a:ext cx="802207" cy="80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4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627796" y="1923678"/>
            <a:ext cx="7772400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b="0" kern="1200" cap="none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o-KR" altLang="en-US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안건논의</a:t>
            </a:r>
            <a:endParaRPr lang="en-US" altLang="ko-KR" sz="2800" dirty="0" smtClean="0">
              <a:solidFill>
                <a:schemeClr val="tx2">
                  <a:lumMod val="75000"/>
                </a:schemeClr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68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0622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611560" y="909908"/>
            <a:ext cx="3944204" cy="36004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b="0" kern="1200" cap="none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 fontAlgn="base">
              <a:lnSpc>
                <a:spcPct val="150000"/>
              </a:lnSpc>
            </a:pPr>
            <a:r>
              <a:rPr lang="ko-KR" altLang="en-US" sz="18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    ■ </a:t>
            </a:r>
            <a:r>
              <a:rPr lang="en-US" altLang="ko-KR" sz="18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2020 </a:t>
            </a:r>
            <a:r>
              <a:rPr lang="ko-KR" altLang="en-US" sz="18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안산환경한마당을 코로나 </a:t>
            </a:r>
            <a:endParaRPr lang="en-US" altLang="ko-KR" sz="1800" dirty="0" smtClean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algn="l" fontAlgn="base">
              <a:lnSpc>
                <a:spcPct val="150000"/>
              </a:lnSpc>
            </a:pPr>
            <a:r>
              <a:rPr lang="en-US" altLang="ko-KR" sz="18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8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        </a:t>
            </a:r>
            <a:r>
              <a:rPr lang="ko-KR" altLang="en-US" sz="18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사태의 </a:t>
            </a:r>
            <a:r>
              <a:rPr lang="ko-KR" altLang="en-US" sz="18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영향으로 온라인 위주의 </a:t>
            </a:r>
            <a:endParaRPr lang="en-US" altLang="ko-KR" sz="1800" dirty="0" smtClean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algn="l" fontAlgn="base">
              <a:lnSpc>
                <a:spcPct val="150000"/>
              </a:lnSpc>
            </a:pPr>
            <a:r>
              <a:rPr lang="en-US" altLang="ko-KR" sz="18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8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        </a:t>
            </a:r>
            <a:r>
              <a:rPr lang="ko-KR" altLang="en-US" sz="18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사업으로  진행하고자 </a:t>
            </a:r>
            <a:r>
              <a:rPr lang="ko-KR" altLang="en-US" sz="18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합니다</a:t>
            </a:r>
            <a:r>
              <a:rPr lang="en-US" altLang="ko-KR" sz="18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. </a:t>
            </a:r>
            <a:endParaRPr lang="en-US" altLang="ko-KR" sz="1800" dirty="0" smtClean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800" dirty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fontAlgn="base">
              <a:lnSpc>
                <a:spcPct val="150000"/>
              </a:lnSpc>
            </a:pPr>
            <a:endParaRPr lang="ko-KR" altLang="en-US" sz="1800" dirty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800" b="1" u="sng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※ </a:t>
            </a:r>
            <a:r>
              <a:rPr lang="ko-KR" altLang="en-US" sz="1800" b="1" u="sng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첨부 </a:t>
            </a:r>
            <a:r>
              <a:rPr lang="en-US" altLang="ko-KR" sz="1800" b="1" u="sng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1. 2020 </a:t>
            </a:r>
            <a:r>
              <a:rPr lang="ko-KR" altLang="en-US" sz="1800" b="1" u="sng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안산환경한마당 기획</a:t>
            </a:r>
            <a:r>
              <a:rPr lang="en-US" altLang="ko-KR" sz="1800" b="1" u="sng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800" b="1" u="sng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안</a:t>
            </a:r>
            <a:r>
              <a:rPr lang="en-US" altLang="ko-KR" sz="1800" b="1" u="sng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) 1</a:t>
            </a:r>
            <a:r>
              <a:rPr lang="ko-KR" altLang="en-US" sz="1800" b="1" u="sng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부</a:t>
            </a:r>
            <a:r>
              <a:rPr lang="en-US" altLang="ko-KR" sz="1800" b="1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. </a:t>
            </a:r>
            <a:endParaRPr lang="ko-KR" altLang="en-US" sz="1800" dirty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69</a:t>
            </a:fld>
            <a:endParaRPr lang="ko-KR" altLang="en-US"/>
          </a:p>
        </p:txBody>
      </p:sp>
      <p:pic>
        <p:nvPicPr>
          <p:cNvPr id="4" name="_x39132780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20072" y="59067"/>
            <a:ext cx="3528392" cy="4988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54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627796" y="1923678"/>
            <a:ext cx="7772400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b="0" kern="1200" cap="none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ko-KR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2. </a:t>
            </a:r>
            <a:r>
              <a:rPr lang="ko-KR" altLang="en-US" sz="2800" dirty="0" err="1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안산지속협</a:t>
            </a:r>
            <a:r>
              <a:rPr lang="ko-KR" altLang="en-US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 운영세칙 개정의 건</a:t>
            </a:r>
            <a:endParaRPr lang="en-US" altLang="ko-KR" sz="2800" dirty="0" smtClean="0">
              <a:solidFill>
                <a:schemeClr val="tx2">
                  <a:lumMod val="75000"/>
                </a:schemeClr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70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309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71</a:t>
            </a:fld>
            <a:endParaRPr lang="ko-KR" altLang="en-US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627796" y="1923678"/>
            <a:ext cx="7772400" cy="21602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b="0" kern="1200" cap="none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 fontAlgn="base">
              <a:lnSpc>
                <a:spcPct val="150000"/>
              </a:lnSpc>
            </a:pPr>
            <a:r>
              <a:rPr lang="ko-KR" altLang="en-US" sz="18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    ■ </a:t>
            </a:r>
            <a:r>
              <a:rPr lang="en-US" altLang="ko-KR" sz="18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2</a:t>
            </a:r>
            <a:r>
              <a:rPr lang="ko-KR" altLang="en-US" sz="18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차 운영위원회에서 </a:t>
            </a:r>
            <a:r>
              <a:rPr lang="ko-KR" altLang="en-US" sz="1800" dirty="0" err="1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수정요청된</a:t>
            </a:r>
            <a:r>
              <a:rPr lang="ko-KR" altLang="en-US" sz="18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 내용을 연구위원회에서 다시 논의하여 </a:t>
            </a:r>
            <a:endParaRPr lang="en-US" altLang="ko-KR" sz="1800" dirty="0" smtClean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algn="l" fontAlgn="base">
              <a:lnSpc>
                <a:spcPct val="150000"/>
              </a:lnSpc>
            </a:pPr>
            <a:r>
              <a:rPr lang="en-US" altLang="ko-KR" sz="18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8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       </a:t>
            </a:r>
            <a:r>
              <a:rPr lang="ko-KR" altLang="en-US" sz="18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다시 안건 제출합니다</a:t>
            </a:r>
            <a:r>
              <a:rPr lang="en-US" altLang="ko-KR" sz="18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. </a:t>
            </a:r>
            <a:endParaRPr lang="en-US" altLang="ko-KR" sz="1800" dirty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800" dirty="0" smtClean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fontAlgn="base">
              <a:lnSpc>
                <a:spcPct val="150000"/>
              </a:lnSpc>
            </a:pPr>
            <a:endParaRPr lang="ko-KR" altLang="en-US" sz="1800" dirty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fontAlgn="base"/>
            <a:r>
              <a:rPr lang="en-US" altLang="ko-KR" sz="1800" b="1" u="sng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※ </a:t>
            </a:r>
            <a:r>
              <a:rPr lang="ko-KR" altLang="en-US" sz="1800" b="1" u="sng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첨부 </a:t>
            </a:r>
            <a:r>
              <a:rPr lang="en-US" altLang="ko-KR" sz="1800" b="1" u="sng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2. </a:t>
            </a:r>
            <a:r>
              <a:rPr lang="ko-KR" altLang="en-US" sz="1800" b="1" u="sng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안산시지속가능발전협의회 </a:t>
            </a:r>
            <a:r>
              <a:rPr lang="ko-KR" altLang="en-US" sz="1800" b="1" u="sng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운영세칙 </a:t>
            </a:r>
            <a:r>
              <a:rPr lang="ko-KR" altLang="en-US" sz="1800" b="1" u="sng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개정안  </a:t>
            </a:r>
            <a:r>
              <a:rPr lang="en-US" altLang="ko-KR" sz="1800" b="1" u="sng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1</a:t>
            </a:r>
            <a:r>
              <a:rPr lang="ko-KR" altLang="en-US" sz="1800" b="1" u="sng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부</a:t>
            </a:r>
            <a:r>
              <a:rPr lang="en-US" altLang="ko-KR" sz="1800" b="1" u="sng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.</a:t>
            </a:r>
            <a:endParaRPr lang="ko-KR" altLang="en-US" sz="1800" b="1" u="sng" dirty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1352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627796" y="915566"/>
            <a:ext cx="7772400" cy="158417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b="0" kern="1200" cap="none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 fontAlgn="base">
              <a:lnSpc>
                <a:spcPct val="120000"/>
              </a:lnSpc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제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4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사무국 제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13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조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사무국 직원 인사규정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/>
            </a:r>
            <a:b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</a:b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6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.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사무국장의 임기는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3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년으로 하고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1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회에 한하여 연임할 수 있다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.”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항목 뒤에 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1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회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이상의 연임이 가능하도록 연임에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대한 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algn="l" fontAlgn="base">
              <a:lnSpc>
                <a:spcPct val="120000"/>
              </a:lnSpc>
            </a:pP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 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조항을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추가한다</a:t>
            </a: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.</a:t>
            </a:r>
          </a:p>
          <a:p>
            <a:pPr algn="l" fontAlgn="base">
              <a:lnSpc>
                <a:spcPct val="120000"/>
              </a:lnSpc>
            </a:pPr>
            <a:endParaRPr lang="ko-KR" altLang="en-US" sz="1300" dirty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algn="l" fontAlgn="base">
              <a:lnSpc>
                <a:spcPct val="120000"/>
              </a:lnSpc>
            </a:pP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제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11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장 휴가 및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휴직</a:t>
            </a:r>
            <a:endParaRPr lang="en-US" altLang="ko-KR" sz="1300" dirty="0" smtClean="0"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algn="l" fontAlgn="base">
              <a:lnSpc>
                <a:spcPct val="120000"/>
              </a:lnSpc>
            </a:pPr>
            <a:r>
              <a:rPr lang="en-US" altLang="ko-KR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2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.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병가“에는 질병</a:t>
            </a:r>
            <a:r>
              <a:rPr lang="en-US" altLang="ko-KR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 smtClean="0">
                <a:latin typeface="a스마일L" panose="02020600000000000000" pitchFamily="18" charset="-127"/>
                <a:ea typeface="a스마일L" panose="02020600000000000000" pitchFamily="18" charset="-127"/>
              </a:rPr>
              <a:t>부상 등의 </a:t>
            </a:r>
            <a:r>
              <a:rPr lang="ko-KR" altLang="en-US" sz="1300" dirty="0">
                <a:latin typeface="a스마일L" panose="02020600000000000000" pitchFamily="18" charset="-127"/>
                <a:ea typeface="a스마일L" panose="02020600000000000000" pitchFamily="18" charset="-127"/>
              </a:rPr>
              <a:t>사유와 진단서 첨부 조항을 추가한다</a:t>
            </a:r>
            <a:r>
              <a:rPr lang="en-US" altLang="ko-KR" sz="1800" dirty="0"/>
              <a:t>.</a:t>
            </a:r>
            <a:endParaRPr lang="ko-KR" altLang="en-US" sz="1800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72</a:t>
            </a:fld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517552" y="2499742"/>
            <a:ext cx="7992888" cy="235471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627796" y="2715766"/>
            <a:ext cx="7772400" cy="21602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b="0" kern="1200" cap="none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l" fontAlgn="base"/>
            <a:r>
              <a:rPr lang="ko-KR" altLang="en-US" sz="13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제</a:t>
            </a:r>
            <a:r>
              <a:rPr lang="en-US" altLang="ko-KR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4</a:t>
            </a:r>
            <a: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장 사무국 제 </a:t>
            </a:r>
            <a:r>
              <a:rPr lang="en-US" altLang="ko-KR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13</a:t>
            </a:r>
            <a: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조 </a:t>
            </a:r>
            <a:r>
              <a:rPr lang="en-US" altLang="ko-KR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사무국 직원 인사규정</a:t>
            </a:r>
            <a:r>
              <a:rPr lang="en-US" altLang="ko-KR" sz="13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)</a:t>
            </a:r>
            <a:endParaRPr lang="en-US" altLang="ko-KR" sz="1300" dirty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algn="l" fontAlgn="base"/>
            <a:r>
              <a:rPr lang="en-US" altLang="ko-KR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6. </a:t>
            </a:r>
            <a: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사무국장의 임기는 </a:t>
            </a:r>
            <a:r>
              <a:rPr lang="en-US" altLang="ko-KR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3</a:t>
            </a:r>
            <a: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년으로 하고</a:t>
            </a:r>
            <a:r>
              <a:rPr lang="en-US" altLang="ko-KR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, 1</a:t>
            </a:r>
            <a: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회에 한하여 연임할 수 있다</a:t>
            </a:r>
            <a:r>
              <a:rPr lang="en-US" altLang="ko-KR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.</a:t>
            </a:r>
            <a: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/>
            </a:r>
            <a:b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</a:br>
            <a:r>
              <a:rPr lang="en-US" altLang="ko-KR" sz="1300" dirty="0">
                <a:solidFill>
                  <a:srgbClr val="FF000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7. 1</a:t>
            </a:r>
            <a:r>
              <a:rPr lang="ko-KR" altLang="en-US" sz="1300" dirty="0">
                <a:solidFill>
                  <a:srgbClr val="FF000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회 이상의 연임을 희망하는 사무국장에게는 임용공개경쟁을 통한 재임용의 </a:t>
            </a:r>
            <a:r>
              <a:rPr lang="ko-KR" altLang="en-US" sz="1300" dirty="0" smtClean="0">
                <a:solidFill>
                  <a:srgbClr val="FF000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기회를 제공한다</a:t>
            </a:r>
            <a:r>
              <a:rPr lang="en-US" altLang="ko-KR" sz="1300" dirty="0" smtClean="0">
                <a:solidFill>
                  <a:srgbClr val="FF000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. </a:t>
            </a:r>
            <a:r>
              <a:rPr lang="ko-KR" altLang="en-US" sz="1300" dirty="0" smtClean="0">
                <a:solidFill>
                  <a:srgbClr val="FF000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ko-KR" altLang="en-US" sz="13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추가</a:t>
            </a:r>
            <a:endParaRPr lang="ko-KR" altLang="en-US" sz="1300" dirty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algn="l" fontAlgn="base"/>
            <a:endParaRPr lang="en-US" altLang="ko-KR" sz="1300" dirty="0" smtClean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algn="l" fontAlgn="base"/>
            <a:r>
              <a:rPr lang="ko-KR" altLang="en-US" sz="13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제</a:t>
            </a:r>
            <a:r>
              <a:rPr lang="en-US" altLang="ko-KR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11</a:t>
            </a:r>
            <a: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장 휴가 및 </a:t>
            </a:r>
            <a:r>
              <a:rPr lang="ko-KR" altLang="en-US" sz="13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휴직</a:t>
            </a:r>
            <a: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/>
            </a:r>
            <a:b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</a:br>
            <a:r>
              <a:rPr lang="en-US" altLang="ko-KR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2. </a:t>
            </a:r>
            <a: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병가는 </a:t>
            </a:r>
            <a:r>
              <a:rPr lang="en-US" altLang="ko-KR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(</a:t>
            </a:r>
            <a:r>
              <a:rPr lang="ko-KR" altLang="en-US" sz="1300" dirty="0">
                <a:solidFill>
                  <a:srgbClr val="FF000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질병</a:t>
            </a:r>
            <a:r>
              <a:rPr lang="en-US" altLang="ko-KR" sz="1300" dirty="0">
                <a:solidFill>
                  <a:srgbClr val="FF000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solidFill>
                  <a:srgbClr val="FF000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부상으로 직무 수행이 어려울 때</a:t>
            </a:r>
            <a:r>
              <a:rPr lang="en-US" altLang="ko-KR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,</a:t>
            </a:r>
            <a: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 전염병 등의 이유로 그 직원의 </a:t>
            </a:r>
            <a:r>
              <a:rPr lang="ko-KR" altLang="en-US" sz="13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출근이 다른 </a:t>
            </a:r>
            <a: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직원의 건강에 </a:t>
            </a:r>
            <a:endParaRPr lang="en-US" altLang="ko-KR" sz="1300" dirty="0" smtClean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algn="l" fontAlgn="base"/>
            <a:r>
              <a:rPr lang="en-US" altLang="ko-KR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 </a:t>
            </a:r>
            <a:r>
              <a:rPr lang="en-US" altLang="ko-KR" sz="13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   </a:t>
            </a:r>
            <a:r>
              <a:rPr lang="ko-KR" altLang="en-US" sz="13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영향을 </a:t>
            </a:r>
            <a: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미칠 때 부여한다</a:t>
            </a:r>
            <a:r>
              <a:rPr lang="en-US" altLang="ko-KR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.)</a:t>
            </a:r>
            <a:endParaRPr lang="ko-KR" altLang="en-US" sz="1300" dirty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algn="l" fontAlgn="base"/>
            <a:r>
              <a:rPr lang="ko-KR" altLang="en-US" sz="13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    단</a:t>
            </a:r>
            <a:r>
              <a:rPr lang="en-US" altLang="ko-KR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, </a:t>
            </a:r>
            <a: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병가는 </a:t>
            </a:r>
            <a:r>
              <a:rPr lang="en-US" altLang="ko-KR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6</a:t>
            </a:r>
            <a: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일까지만 유급휴가로 처리하고 </a:t>
            </a:r>
            <a:r>
              <a:rPr lang="en-US" altLang="ko-KR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7</a:t>
            </a:r>
            <a: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일 이상일 경우 무급으로 전환한다</a:t>
            </a:r>
            <a:r>
              <a:rPr lang="en-US" altLang="ko-KR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. </a:t>
            </a:r>
            <a:endParaRPr lang="ko-KR" altLang="en-US" sz="1300" dirty="0">
              <a:solidFill>
                <a:srgbClr val="002060"/>
              </a:solidFill>
              <a:latin typeface="a스마일L" panose="02020600000000000000" pitchFamily="18" charset="-127"/>
              <a:ea typeface="a스마일L" panose="02020600000000000000" pitchFamily="18" charset="-127"/>
            </a:endParaRPr>
          </a:p>
          <a:p>
            <a:pPr algn="l" fontAlgn="base"/>
            <a:r>
              <a:rPr lang="en-US" altLang="ko-KR" sz="1300" dirty="0" smtClean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   (</a:t>
            </a:r>
            <a:r>
              <a:rPr lang="ko-KR" altLang="en-US" sz="1300" dirty="0">
                <a:solidFill>
                  <a:srgbClr val="FF000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유급휴가로 처리되는 병가에는 진단서를 첨부한다</a:t>
            </a:r>
            <a:r>
              <a:rPr lang="en-US" altLang="ko-KR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.) </a:t>
            </a:r>
            <a:r>
              <a:rPr lang="ko-KR" altLang="en-US" sz="1300" dirty="0">
                <a:solidFill>
                  <a:srgbClr val="002060"/>
                </a:solidFill>
                <a:latin typeface="a스마일L" panose="02020600000000000000" pitchFamily="18" charset="-127"/>
                <a:ea typeface="a스마일L" panose="02020600000000000000" pitchFamily="18" charset="-127"/>
              </a:rPr>
              <a:t>내용추가</a:t>
            </a:r>
          </a:p>
        </p:txBody>
      </p:sp>
    </p:spTree>
    <p:extLst>
      <p:ext uri="{BB962C8B-B14F-4D97-AF65-F5344CB8AC3E}">
        <p14:creationId xmlns:p14="http://schemas.microsoft.com/office/powerpoint/2010/main" val="174842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627796" y="1923678"/>
            <a:ext cx="7772400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b="0" kern="1200" cap="none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ko-KR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3. </a:t>
            </a:r>
            <a:r>
              <a:rPr lang="ko-KR" altLang="en-US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기타안건</a:t>
            </a:r>
            <a:endParaRPr lang="en-US" altLang="ko-KR" sz="2800" dirty="0" smtClean="0">
              <a:solidFill>
                <a:schemeClr val="tx2">
                  <a:lumMod val="75000"/>
                </a:schemeClr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73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123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627796" y="1923678"/>
            <a:ext cx="7772400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b="0" kern="1200" cap="none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o-KR" altLang="en-US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차기 </a:t>
            </a:r>
            <a:r>
              <a:rPr lang="ko-KR" altLang="en-US" sz="2800" dirty="0" err="1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운영위회의</a:t>
            </a:r>
            <a:r>
              <a:rPr lang="ko-KR" altLang="en-US" sz="2800" dirty="0" smtClean="0">
                <a:solidFill>
                  <a:schemeClr val="tx2">
                    <a:lumMod val="75000"/>
                  </a:schemeClr>
                </a:solidFill>
                <a:latin typeface="a스마일B" panose="02020600000000000000" pitchFamily="18" charset="-127"/>
                <a:ea typeface="a스마일B" panose="02020600000000000000" pitchFamily="18" charset="-127"/>
              </a:rPr>
              <a:t> 일정논의</a:t>
            </a:r>
            <a:endParaRPr lang="en-US" altLang="ko-KR" sz="2800" dirty="0" smtClean="0">
              <a:solidFill>
                <a:schemeClr val="tx2">
                  <a:lumMod val="75000"/>
                </a:schemeClr>
              </a:solidFill>
              <a:latin typeface="a스마일B" panose="02020600000000000000" pitchFamily="18" charset="-127"/>
              <a:ea typeface="a스마일B" panose="02020600000000000000" pitchFamily="18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252A6-CB13-468F-A6B5-FB3F7AFBF33B}" type="slidenum">
              <a:rPr lang="ko-KR" altLang="en-US" smtClean="0"/>
              <a:t>74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118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파형">
  <a:themeElements>
    <a:clrScheme name="파형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파형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파형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556</TotalTime>
  <Words>4522</Words>
  <Application>Microsoft Office PowerPoint</Application>
  <PresentationFormat>화면 슬라이드 쇼(16:9)</PresentationFormat>
  <Paragraphs>806</Paragraphs>
  <Slides>74</Slides>
  <Notes>18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74</vt:i4>
      </vt:variant>
    </vt:vector>
  </HeadingPairs>
  <TitlesOfParts>
    <vt:vector size="85" baseType="lpstr">
      <vt:lpstr>a소나무L</vt:lpstr>
      <vt:lpstr>Wingdings</vt:lpstr>
      <vt:lpstr>a스마일L</vt:lpstr>
      <vt:lpstr>맑은 고딕</vt:lpstr>
      <vt:lpstr>a고인돌</vt:lpstr>
      <vt:lpstr>a소나무B</vt:lpstr>
      <vt:lpstr>a스마일B</vt:lpstr>
      <vt:lpstr>Symbol</vt:lpstr>
      <vt:lpstr>Candara</vt:lpstr>
      <vt:lpstr>HY그래픽M</vt:lpstr>
      <vt:lpstr>파형</vt:lpstr>
      <vt:lpstr>               2020년 3차 운영위원회</vt:lpstr>
      <vt:lpstr>PowerPoint 프레젠테이션</vt:lpstr>
      <vt:lpstr>10기 위원명단 총 27명 (위촉직 21명)</vt:lpstr>
      <vt:lpstr>10기 위원명단 총 27명 (당연직 6명)</vt:lpstr>
      <vt:lpstr>PowerPoint 프레젠테이션</vt:lpstr>
      <vt:lpstr>PowerPoint 프레젠테이션</vt:lpstr>
      <vt:lpstr>PowerPoint 프레젠테이션</vt:lpstr>
      <vt:lpstr>PowerPoint 프레젠테이션</vt:lpstr>
      <vt:lpstr>지속가능위원회 회의활동</vt:lpstr>
      <vt:lpstr>&lt;경제위원회 1차 워크숍&gt;</vt:lpstr>
      <vt:lpstr>&lt;경제위원회 1차 워크숍&gt;</vt:lpstr>
      <vt:lpstr>&lt;환경위원회 1차 워크숍&gt;</vt:lpstr>
      <vt:lpstr>&lt;환경위원회 1차 워크숍&gt;</vt:lpstr>
      <vt:lpstr>&lt;사회위원회 1차 워크숍&gt;</vt:lpstr>
      <vt:lpstr>&lt;사회위원회 1차 워크숍&gt;</vt:lpstr>
      <vt:lpstr>PowerPoint 프레젠테이션</vt:lpstr>
      <vt:lpstr>PowerPoint 프레젠테이션</vt:lpstr>
      <vt:lpstr>PowerPoint 프레젠테이션</vt:lpstr>
      <vt:lpstr> SDGs가치 확장활동</vt:lpstr>
      <vt:lpstr>&lt;코로시대 삶과 노동- 시민 토크&gt;</vt:lpstr>
      <vt:lpstr>&lt;코로나 토크&gt;</vt:lpstr>
      <vt:lpstr>PowerPoint 프레젠테이션</vt:lpstr>
      <vt:lpstr>PowerPoint 프레젠테이션</vt:lpstr>
      <vt:lpstr>&lt;SDGs - 전환포럼&gt;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 SDGs- 행동플렛폼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&lt;출범식&gt;</vt:lpstr>
      <vt:lpstr>PowerPoint 프레젠테이션</vt:lpstr>
      <vt:lpstr>PowerPoint 프레젠테이션</vt:lpstr>
      <vt:lpstr> 네트워킹&amp;역량강화</vt:lpstr>
      <vt:lpstr>&lt;주민자치 네트워킹&gt;</vt:lpstr>
      <vt:lpstr>&lt;주민자치 네트워킹&gt;</vt:lpstr>
      <vt:lpstr>&lt;청년활동가 네트워크 강화&gt;</vt:lpstr>
      <vt:lpstr>&lt;청년활동가 네트워크 강화&gt;</vt:lpstr>
      <vt:lpstr>&lt;공익활동가 역량강화&gt;</vt:lpstr>
      <vt:lpstr>&lt;공익활동가 역량강화&gt;</vt:lpstr>
      <vt:lpstr>PowerPoint 프레젠테이션</vt:lpstr>
      <vt:lpstr>PowerPoint 프레젠테이션</vt:lpstr>
      <vt:lpstr>PowerPoint 프레젠테이션</vt:lpstr>
      <vt:lpstr>PowerPoint 프레젠테이션</vt:lpstr>
      <vt:lpstr> 시민실천&amp;기타 협력사업</vt:lpstr>
      <vt:lpstr>&lt;에너지의 날 기념사업&gt;</vt:lpstr>
      <vt:lpstr>&lt;에너지의 날 -소등행사&gt;</vt:lpstr>
      <vt:lpstr>&lt;안산수돗물 네트워크&gt;</vt:lpstr>
      <vt:lpstr>&lt;안산수돗물 네트워크&gt;</vt:lpstr>
      <vt:lpstr>&lt;안산수돗물 네트워크&gt;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&lt;시민참여 실천사업&gt;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2020년 3차 운영위원회</dc:title>
  <dc:creator>user</dc:creator>
  <cp:lastModifiedBy>user</cp:lastModifiedBy>
  <cp:revision>53</cp:revision>
  <dcterms:created xsi:type="dcterms:W3CDTF">2020-08-24T05:25:12Z</dcterms:created>
  <dcterms:modified xsi:type="dcterms:W3CDTF">2020-08-25T05:43:55Z</dcterms:modified>
</cp:coreProperties>
</file>